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sldIdLst>
    <p:sldId id="491" r:id="rId6"/>
    <p:sldId id="545" r:id="rId7"/>
    <p:sldId id="547" r:id="rId8"/>
    <p:sldId id="539" r:id="rId9"/>
    <p:sldId id="522" r:id="rId10"/>
    <p:sldId id="521" r:id="rId11"/>
    <p:sldId id="544" r:id="rId12"/>
    <p:sldId id="534" r:id="rId13"/>
    <p:sldId id="509" r:id="rId14"/>
    <p:sldId id="540" r:id="rId15"/>
    <p:sldId id="538" r:id="rId16"/>
    <p:sldId id="541" r:id="rId17"/>
    <p:sldId id="523" r:id="rId18"/>
    <p:sldId id="516" r:id="rId19"/>
    <p:sldId id="531" r:id="rId20"/>
    <p:sldId id="542" r:id="rId21"/>
    <p:sldId id="543" r:id="rId22"/>
    <p:sldId id="546" r:id="rId23"/>
    <p:sldId id="551" r:id="rId24"/>
    <p:sldId id="550" r:id="rId25"/>
    <p:sldId id="548" r:id="rId26"/>
    <p:sldId id="549" r:id="rId27"/>
    <p:sldId id="418" r:id="rId28"/>
    <p:sldId id="498" r:id="rId29"/>
    <p:sldId id="51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B2117E-30F1-0DD7-4BEA-D352C5E43A64}" name="Giulia Conforto" initials="GC" userId="S::gc@ethinkenergy.onmicrosoft.com::9f239547-947f-4683-af31-e114c43c75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CB"/>
    <a:srgbClr val="E01C3C"/>
    <a:srgbClr val="9F9F9F"/>
    <a:srgbClr val="ADADAD"/>
    <a:srgbClr val="AAABA3"/>
    <a:srgbClr val="ADAEA8"/>
    <a:srgbClr val="ABADA6"/>
    <a:srgbClr val="A7A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5" autoAdjust="0"/>
    <p:restoredTop sz="93124" autoAdjust="0"/>
  </p:normalViewPr>
  <p:slideViewPr>
    <p:cSldViewPr snapToGrid="0" showGuides="1">
      <p:cViewPr varScale="1">
        <p:scale>
          <a:sx n="110" d="100"/>
          <a:sy n="110" d="100"/>
        </p:scale>
        <p:origin x="627" y="57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Conforto" userId="f0bd702f-8659-4a1b-947b-aef188a7ea9b" providerId="ADAL" clId="{82FB26B2-0C4E-4895-8925-167A79977453}"/>
    <pc:docChg chg="custSel modSld">
      <pc:chgData name="Giulia Conforto" userId="f0bd702f-8659-4a1b-947b-aef188a7ea9b" providerId="ADAL" clId="{82FB26B2-0C4E-4895-8925-167A79977453}" dt="2025-04-01T10:26:40.075" v="18" actId="27636"/>
      <pc:docMkLst>
        <pc:docMk/>
      </pc:docMkLst>
      <pc:sldChg chg="modSp mod">
        <pc:chgData name="Giulia Conforto" userId="f0bd702f-8659-4a1b-947b-aef188a7ea9b" providerId="ADAL" clId="{82FB26B2-0C4E-4895-8925-167A79977453}" dt="2025-04-01T10:26:40.075" v="18" actId="27636"/>
        <pc:sldMkLst>
          <pc:docMk/>
          <pc:sldMk cId="4191876864" sldId="548"/>
        </pc:sldMkLst>
        <pc:spChg chg="mod">
          <ac:chgData name="Giulia Conforto" userId="f0bd702f-8659-4a1b-947b-aef188a7ea9b" providerId="ADAL" clId="{82FB26B2-0C4E-4895-8925-167A79977453}" dt="2025-04-01T10:26:40.075" v="18" actId="27636"/>
          <ac:spMkLst>
            <pc:docMk/>
            <pc:sldMk cId="4191876864" sldId="548"/>
            <ac:spMk id="2" creationId="{25B5CD48-80A2-F427-BEE2-86DEFD9851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6D4B-A910-45B0-8370-2C1C519F6E46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4F6F0-5F4F-4F0E-8B66-03680A40B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8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1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811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501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69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24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565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82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5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2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4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9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DDDE-00AE-4B95-BD80-1235DCF3EFF0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364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AFEF-6E3E-427D-BEC4-D4BEAD115740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5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73F2-E566-4A80-9794-4A65D9B50167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841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269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167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034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374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0577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8238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00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659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2E1E-F135-4E64-986E-09B0D55251FA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101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44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713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541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5DAC-A83A-49BA-8C1F-50A165CEA765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561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CBE9-9949-48F1-9096-FE9A4C92D0F2}" type="datetime1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60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F2953-DA76-4368-B543-724BA594C67C}" type="datetime1">
              <a:rPr lang="de-AT" smtClean="0"/>
              <a:t>01.04.2025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33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FD7-E41E-469E-B9BA-FE8A132C850C}" type="datetime1">
              <a:rPr lang="de-AT" smtClean="0"/>
              <a:t>01.04.2025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02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5A063-FCEF-402B-BDA0-42DF5C16BAC2}" type="datetime1">
              <a:rPr lang="de-AT" smtClean="0"/>
              <a:t>01.04.2025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38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197-3197-4301-842D-69CFC27A4B24}" type="datetime1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77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041A-617E-4C9E-B289-5B14EC55E85A}" type="datetime1">
              <a:rPr lang="de-AT" smtClean="0"/>
              <a:t>01.04.2025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676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2D9F9-A060-48D9-BE3F-1258006B2FA6}" type="datetime1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1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9461A-810D-49A8-88CC-6C96AA86558A}" type="datetimeFigureOut">
              <a:rPr lang="de-AT" smtClean="0"/>
              <a:t>01.04.2025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geothermal.eu/projects/saphe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lifedev.hevs.ch/ma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hyperlink" Target="https://saphea-portal.jimdofree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phea-portal.jimdofre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todistrictheating.eu/wp-content/uploads/2021/02/HeatNet-NWE_Guide-to-Governance-and-Business-Models_District-Heating.pdf" TargetMode="External"/><Relationship Id="rId3" Type="http://schemas.openxmlformats.org/officeDocument/2006/relationships/hyperlink" Target="https://www.thermos-project.eu/fileadmin/user_upload/THERMOS_Module_5_v.pdf" TargetMode="External"/><Relationship Id="rId7" Type="http://schemas.openxmlformats.org/officeDocument/2006/relationships/hyperlink" Target="https://guidetodistrictheating.eu/wp-content/uploads/2020/01/HeatNet-NWE_Guide-to-Financing-4DHC_District-Heating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olheating.eu/images/downloads/CoolHeating_D5.1_Guideline.pdf" TargetMode="External"/><Relationship Id="rId5" Type="http://schemas.openxmlformats.org/officeDocument/2006/relationships/hyperlink" Target="https://doi.org/10.5281/zenodo.13220495" TargetMode="External"/><Relationship Id="rId4" Type="http://schemas.openxmlformats.org/officeDocument/2006/relationships/hyperlink" Target="https://www.rescoop.eu/uploads/rescoop/downloads/Guidelines-on-CHC.pdf" TargetMode="External"/><Relationship Id="rId9" Type="http://schemas.openxmlformats.org/officeDocument/2006/relationships/hyperlink" Target="https://geocom.geonardo.com/assets/elearning/9.8.geofar_report_eng2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s-project.eu/fileadmin/user_upload/THERMOS_Module_5_v.pdf" TargetMode="External"/><Relationship Id="rId7" Type="http://schemas.openxmlformats.org/officeDocument/2006/relationships/hyperlink" Target="https://saphea-portal.jimdofre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zenodo.org/records/13332217" TargetMode="External"/><Relationship Id="rId5" Type="http://schemas.openxmlformats.org/officeDocument/2006/relationships/hyperlink" Target="https://coollifedev.hevs.ch/map" TargetMode="External"/><Relationship Id="rId4" Type="http://schemas.openxmlformats.org/officeDocument/2006/relationships/hyperlink" Target="https://www.rescoop.eu/uploads/rescoop/downloads/Guidelines-on-CHC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ogeothermal.eu/projects/saphe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freepik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hyperlink" Target="https://www.flaticon.com/authors/vitaly-gorbachev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authors/uniconlabs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rescoop.eu/uploads/rescoop/downloads/Guidelines-on-CHC.pdf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thermos-project.eu/fileadmin/user_upload/THERMOS_Module_5_v.pdf" TargetMode="External"/><Relationship Id="rId9" Type="http://schemas.openxmlformats.org/officeDocument/2006/relationships/hyperlink" Target="https://www.flaticon.com/authors/rukan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vestopedia.com/terms/p/projectfinance.asp" TargetMode="External"/><Relationship Id="rId5" Type="http://schemas.openxmlformats.org/officeDocument/2006/relationships/hyperlink" Target="https://www.thermos-project.eu/fileadmin/user_upload/THERMOS_Module_5_v.pdf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ermos-project.eu/fileadmin/user_upload/THERMOS_Module_5_v.pdf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ocom.geonardo.com/assets/elearning/9.8.geofar_report_eng2.pdf" TargetMode="External"/><Relationship Id="rId5" Type="http://schemas.openxmlformats.org/officeDocument/2006/relationships/hyperlink" Target="https://gogeothermal.eu/projects/saphea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hyperlink" Target="https://www.esmap.org/sites/esmap.org/files/DocumentLibrary/FINAL_Geothermal%20Handbook_TR002-12_Reduced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B7440-1737-E554-AF2C-426EFA1B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9A2CA7F-F756-5005-04D6-63FD38FF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8DB409-BDD7-B09F-102B-534279B03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 flipH="1">
            <a:off x="-1632011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93E71B2-A831-C914-9559-015BD9D8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5C398-49D3-507B-8417-CA896E33E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599" y="1736105"/>
            <a:ext cx="4125227" cy="2685976"/>
          </a:xfrm>
        </p:spPr>
        <p:txBody>
          <a:bodyPr anchor="t">
            <a:normAutofit/>
          </a:bodyPr>
          <a:lstStyle/>
          <a:p>
            <a:pPr algn="l"/>
            <a:r>
              <a:rPr lang="en-GB" sz="4400" b="1" dirty="0">
                <a:solidFill>
                  <a:schemeClr val="accent2"/>
                </a:solidFill>
                <a:cs typeface="Arial" panose="020B0604020202020204" pitchFamily="34" charset="0"/>
              </a:rPr>
              <a:t>Financing District Heating and Cooling</a:t>
            </a:r>
            <a:endParaRPr lang="de-AT" sz="4400" b="1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9B944-CABD-4D28-6E6C-94E90D91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1" y="4664647"/>
            <a:ext cx="4023360" cy="2017076"/>
          </a:xfrm>
        </p:spPr>
        <p:txBody>
          <a:bodyPr>
            <a:noAutofit/>
          </a:bodyPr>
          <a:lstStyle/>
          <a:p>
            <a:pPr algn="l"/>
            <a:r>
              <a:rPr lang="en-GB" sz="2200" b="1" dirty="0">
                <a:latin typeface="+mj-lt"/>
                <a:cs typeface="Arial" panose="020B0604020202020204" pitchFamily="34" charset="0"/>
              </a:rPr>
              <a:t>Giulia Conforto</a:t>
            </a:r>
            <a:br>
              <a:rPr lang="en-GB" sz="2200" b="1" dirty="0">
                <a:latin typeface="+mj-lt"/>
                <a:cs typeface="Arial" panose="020B0604020202020204" pitchFamily="34" charset="0"/>
              </a:rPr>
            </a:br>
            <a:r>
              <a:rPr lang="en-GB" sz="2200" dirty="0">
                <a:latin typeface="+mj-lt"/>
                <a:cs typeface="Arial" panose="020B0604020202020204" pitchFamily="34" charset="0"/>
              </a:rPr>
              <a:t>e-think energy research</a:t>
            </a:r>
          </a:p>
          <a:p>
            <a:pPr algn="l"/>
            <a:r>
              <a:rPr lang="en-GB" sz="2200" b="1" dirty="0">
                <a:latin typeface="+mj-lt"/>
                <a:cs typeface="Arial" panose="020B0604020202020204" pitchFamily="34" charset="0"/>
              </a:rPr>
              <a:t>DHC+ Summer School</a:t>
            </a:r>
          </a:p>
          <a:p>
            <a:pPr algn="l"/>
            <a:r>
              <a:rPr lang="en-GB" sz="2200" dirty="0">
                <a:latin typeface="+mj-lt"/>
                <a:cs typeface="Arial" panose="020B0604020202020204" pitchFamily="34" charset="0"/>
              </a:rPr>
              <a:t>August 28</a:t>
            </a:r>
            <a:r>
              <a:rPr lang="en-GB" sz="2200" baseline="30000" dirty="0">
                <a:latin typeface="+mj-lt"/>
                <a:cs typeface="Arial" panose="020B0604020202020204" pitchFamily="34" charset="0"/>
              </a:rPr>
              <a:t>th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, 2024, Linz, Austria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D069584-DA88-700C-9AAE-74887841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AB754F-7B64-627B-B4FA-C8B66ED4A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E269980-73B6-E47C-D347-6B2A98D9D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89" y="625683"/>
            <a:ext cx="2329755" cy="974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0A6-FBBC-BEC4-4578-2D7663D73C31}"/>
              </a:ext>
            </a:extLst>
          </p:cNvPr>
          <p:cNvSpPr txBox="1"/>
          <p:nvPr/>
        </p:nvSpPr>
        <p:spPr>
          <a:xfrm>
            <a:off x="0" y="6577784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BanksPhotos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6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as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a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main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barrier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CC6761C2-E38E-AF58-EA60-840D137AA532}"/>
              </a:ext>
            </a:extLst>
          </p:cNvPr>
          <p:cNvSpPr txBox="1"/>
          <p:nvPr/>
        </p:nvSpPr>
        <p:spPr>
          <a:xfrm>
            <a:off x="8162820" y="1669446"/>
            <a:ext cx="3559788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pays</a:t>
            </a:r>
            <a:r>
              <a:rPr lang="en-US" sz="2800" noProof="1">
                <a:solidFill>
                  <a:srgbClr val="0C3558"/>
                </a:solidFill>
              </a:rPr>
              <a:t>? </a:t>
            </a:r>
            <a:br>
              <a:rPr lang="en-US" sz="2800" noProof="1">
                <a:solidFill>
                  <a:srgbClr val="0C3558"/>
                </a:solidFill>
              </a:rPr>
            </a:br>
            <a:r>
              <a:rPr lang="en-US" sz="2800" noProof="1">
                <a:solidFill>
                  <a:srgbClr val="0C3558"/>
                </a:solidFill>
              </a:rPr>
              <a:t>building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retrofit,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H&amp;C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upgrade,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DHC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780F21-5082-D42F-55CC-8811E23DCA39}"/>
              </a:ext>
            </a:extLst>
          </p:cNvPr>
          <p:cNvGrpSpPr/>
          <p:nvPr/>
        </p:nvGrpSpPr>
        <p:grpSpPr>
          <a:xfrm>
            <a:off x="4620011" y="1735635"/>
            <a:ext cx="2956278" cy="2086625"/>
            <a:chOff x="4548080" y="1282836"/>
            <a:chExt cx="3083797" cy="217663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45F43F-C8D9-726C-579D-5D528485AC2B}"/>
                </a:ext>
              </a:extLst>
            </p:cNvPr>
            <p:cNvSpPr/>
            <p:nvPr/>
          </p:nvSpPr>
          <p:spPr>
            <a:xfrm>
              <a:off x="4548123" y="1282848"/>
              <a:ext cx="3083754" cy="2176598"/>
            </a:xfrm>
            <a:custGeom>
              <a:avLst/>
              <a:gdLst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2341803 w 3083754"/>
                <a:gd name="connsiteY11" fmla="*/ 584345 h 2176598"/>
                <a:gd name="connsiteX12" fmla="*/ 1969432 w 3083754"/>
                <a:gd name="connsiteY12" fmla="*/ 1006105 h 2176598"/>
                <a:gd name="connsiteX13" fmla="*/ 1914728 w 3083754"/>
                <a:gd name="connsiteY13" fmla="*/ 1150984 h 2176598"/>
                <a:gd name="connsiteX14" fmla="*/ 813445 w 3083754"/>
                <a:gd name="connsiteY14" fmla="*/ 2172549 h 2176598"/>
                <a:gd name="connsiteX15" fmla="*/ 29444 w 3083754"/>
                <a:gd name="connsiteY15" fmla="*/ 1486461 h 2176598"/>
                <a:gd name="connsiteX16" fmla="*/ 1158 w 3083754"/>
                <a:gd name="connsiteY16" fmla="*/ 1183760 h 2176598"/>
                <a:gd name="connsiteX17" fmla="*/ 624383 w 3083754"/>
                <a:gd name="connsiteY17" fmla="*/ 233173 h 2176598"/>
                <a:gd name="connsiteX18" fmla="*/ 1474962 w 3083754"/>
                <a:gd name="connsiteY18" fmla="*/ 3537 h 2176598"/>
                <a:gd name="connsiteX19" fmla="*/ 1669607 w 3083754"/>
                <a:gd name="connsiteY19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1969432 w 3083754"/>
                <a:gd name="connsiteY11" fmla="*/ 1006105 h 2176598"/>
                <a:gd name="connsiteX12" fmla="*/ 1914728 w 3083754"/>
                <a:gd name="connsiteY12" fmla="*/ 1150984 h 2176598"/>
                <a:gd name="connsiteX13" fmla="*/ 813445 w 3083754"/>
                <a:gd name="connsiteY13" fmla="*/ 2172549 h 2176598"/>
                <a:gd name="connsiteX14" fmla="*/ 29444 w 3083754"/>
                <a:gd name="connsiteY14" fmla="*/ 1486461 h 2176598"/>
                <a:gd name="connsiteX15" fmla="*/ 1158 w 3083754"/>
                <a:gd name="connsiteY15" fmla="*/ 1183760 h 2176598"/>
                <a:gd name="connsiteX16" fmla="*/ 624383 w 3083754"/>
                <a:gd name="connsiteY16" fmla="*/ 233173 h 2176598"/>
                <a:gd name="connsiteX17" fmla="*/ 1474962 w 3083754"/>
                <a:gd name="connsiteY17" fmla="*/ 3537 h 2176598"/>
                <a:gd name="connsiteX18" fmla="*/ 1669607 w 3083754"/>
                <a:gd name="connsiteY18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1969432 w 3083754"/>
                <a:gd name="connsiteY10" fmla="*/ 1006105 h 2176598"/>
                <a:gd name="connsiteX11" fmla="*/ 1914728 w 3083754"/>
                <a:gd name="connsiteY11" fmla="*/ 1150984 h 2176598"/>
                <a:gd name="connsiteX12" fmla="*/ 813445 w 3083754"/>
                <a:gd name="connsiteY12" fmla="*/ 2172549 h 2176598"/>
                <a:gd name="connsiteX13" fmla="*/ 29444 w 3083754"/>
                <a:gd name="connsiteY13" fmla="*/ 1486461 h 2176598"/>
                <a:gd name="connsiteX14" fmla="*/ 1158 w 3083754"/>
                <a:gd name="connsiteY14" fmla="*/ 1183760 h 2176598"/>
                <a:gd name="connsiteX15" fmla="*/ 624383 w 3083754"/>
                <a:gd name="connsiteY15" fmla="*/ 233173 h 2176598"/>
                <a:gd name="connsiteX16" fmla="*/ 1474962 w 3083754"/>
                <a:gd name="connsiteY16" fmla="*/ 3537 h 2176598"/>
                <a:gd name="connsiteX17" fmla="*/ 1669607 w 3083754"/>
                <a:gd name="connsiteY17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1969432 w 3083754"/>
                <a:gd name="connsiteY9" fmla="*/ 1006105 h 2176598"/>
                <a:gd name="connsiteX10" fmla="*/ 1914728 w 3083754"/>
                <a:gd name="connsiteY10" fmla="*/ 1150984 h 2176598"/>
                <a:gd name="connsiteX11" fmla="*/ 813445 w 3083754"/>
                <a:gd name="connsiteY11" fmla="*/ 2172549 h 2176598"/>
                <a:gd name="connsiteX12" fmla="*/ 29444 w 3083754"/>
                <a:gd name="connsiteY12" fmla="*/ 1486461 h 2176598"/>
                <a:gd name="connsiteX13" fmla="*/ 1158 w 3083754"/>
                <a:gd name="connsiteY13" fmla="*/ 1183760 h 2176598"/>
                <a:gd name="connsiteX14" fmla="*/ 624383 w 3083754"/>
                <a:gd name="connsiteY14" fmla="*/ 233173 h 2176598"/>
                <a:gd name="connsiteX15" fmla="*/ 1474962 w 3083754"/>
                <a:gd name="connsiteY15" fmla="*/ 3537 h 2176598"/>
                <a:gd name="connsiteX16" fmla="*/ 1669607 w 3083754"/>
                <a:gd name="connsiteY16" fmla="*/ 1159 h 21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83754" h="2176598">
                  <a:moveTo>
                    <a:pt x="1669607" y="1159"/>
                  </a:moveTo>
                  <a:cubicBezTo>
                    <a:pt x="2055256" y="13801"/>
                    <a:pt x="2417479" y="129419"/>
                    <a:pt x="2727852" y="322605"/>
                  </a:cubicBezTo>
                  <a:lnTo>
                    <a:pt x="2876598" y="424187"/>
                  </a:lnTo>
                  <a:lnTo>
                    <a:pt x="2881520" y="423790"/>
                  </a:lnTo>
                  <a:cubicBezTo>
                    <a:pt x="2909696" y="444817"/>
                    <a:pt x="2937404" y="466664"/>
                    <a:pt x="2964439" y="488981"/>
                  </a:cubicBezTo>
                  <a:cubicBezTo>
                    <a:pt x="3046942" y="557134"/>
                    <a:pt x="3093071" y="662091"/>
                    <a:pt x="3082175" y="768543"/>
                  </a:cubicBezTo>
                  <a:cubicBezTo>
                    <a:pt x="3075792" y="831946"/>
                    <a:pt x="3050211" y="892093"/>
                    <a:pt x="3000657" y="938222"/>
                  </a:cubicBezTo>
                  <a:cubicBezTo>
                    <a:pt x="2872855" y="1057226"/>
                    <a:pt x="2669242" y="992182"/>
                    <a:pt x="2513109" y="985026"/>
                  </a:cubicBezTo>
                  <a:cubicBezTo>
                    <a:pt x="2332846" y="976551"/>
                    <a:pt x="2151080" y="978340"/>
                    <a:pt x="1972270" y="1004410"/>
                  </a:cubicBezTo>
                  <a:cubicBezTo>
                    <a:pt x="1881657" y="1007923"/>
                    <a:pt x="1979022" y="981676"/>
                    <a:pt x="1969432" y="1006105"/>
                  </a:cubicBezTo>
                  <a:cubicBezTo>
                    <a:pt x="1959842" y="1030534"/>
                    <a:pt x="1929405" y="1100464"/>
                    <a:pt x="1914728" y="1150984"/>
                  </a:cubicBezTo>
                  <a:cubicBezTo>
                    <a:pt x="1755687" y="1699396"/>
                    <a:pt x="1484035" y="2228288"/>
                    <a:pt x="813445" y="2172549"/>
                  </a:cubicBezTo>
                  <a:cubicBezTo>
                    <a:pt x="423579" y="2140087"/>
                    <a:pt x="118838" y="1863481"/>
                    <a:pt x="29444" y="1486461"/>
                  </a:cubicBezTo>
                  <a:cubicBezTo>
                    <a:pt x="5294" y="1384899"/>
                    <a:pt x="-3379" y="1283755"/>
                    <a:pt x="1158" y="1183760"/>
                  </a:cubicBezTo>
                  <a:cubicBezTo>
                    <a:pt x="19704" y="778557"/>
                    <a:pt x="262936" y="417507"/>
                    <a:pt x="624383" y="233173"/>
                  </a:cubicBezTo>
                  <a:cubicBezTo>
                    <a:pt x="881091" y="102176"/>
                    <a:pt x="1168754" y="21073"/>
                    <a:pt x="1474962" y="3537"/>
                  </a:cubicBezTo>
                  <a:cubicBezTo>
                    <a:pt x="1540407" y="-195"/>
                    <a:pt x="1605332" y="-948"/>
                    <a:pt x="1669607" y="1159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202991C4-32CE-492E-311C-A1BC1080A722}"/>
                </a:ext>
              </a:extLst>
            </p:cNvPr>
            <p:cNvSpPr/>
            <p:nvPr/>
          </p:nvSpPr>
          <p:spPr>
            <a:xfrm>
              <a:off x="6520393" y="1706638"/>
              <a:ext cx="1111461" cy="58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19961" extrusionOk="0">
                  <a:moveTo>
                    <a:pt x="0" y="19799"/>
                  </a:moveTo>
                  <a:cubicBezTo>
                    <a:pt x="3446" y="18910"/>
                    <a:pt x="6949" y="18849"/>
                    <a:pt x="10423" y="19138"/>
                  </a:cubicBezTo>
                  <a:cubicBezTo>
                    <a:pt x="13432" y="19382"/>
                    <a:pt x="17356" y="21600"/>
                    <a:pt x="19819" y="17542"/>
                  </a:cubicBezTo>
                  <a:cubicBezTo>
                    <a:pt x="20774" y="15969"/>
                    <a:pt x="21267" y="13918"/>
                    <a:pt x="21390" y="11756"/>
                  </a:cubicBezTo>
                  <a:cubicBezTo>
                    <a:pt x="21600" y="8126"/>
                    <a:pt x="20711" y="4547"/>
                    <a:pt x="19121" y="2223"/>
                  </a:cubicBezTo>
                  <a:cubicBezTo>
                    <a:pt x="18600" y="1462"/>
                    <a:pt x="18066" y="717"/>
                    <a:pt x="17523" y="0"/>
                  </a:cubicBezTo>
                  <a:cubicBezTo>
                    <a:pt x="10106" y="133"/>
                    <a:pt x="3192" y="7709"/>
                    <a:pt x="0" y="197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1AD7A0C-B59D-7FCD-7630-61262AC4E2A3}"/>
                </a:ext>
              </a:extLst>
            </p:cNvPr>
            <p:cNvSpPr/>
            <p:nvPr/>
          </p:nvSpPr>
          <p:spPr>
            <a:xfrm>
              <a:off x="4548080" y="1282836"/>
              <a:ext cx="2878628" cy="217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0853" extrusionOk="0">
                  <a:moveTo>
                    <a:pt x="11055" y="34"/>
                  </a:moveTo>
                  <a:cubicBezTo>
                    <a:pt x="8760" y="202"/>
                    <a:pt x="6604" y="979"/>
                    <a:pt x="4680" y="2234"/>
                  </a:cubicBezTo>
                  <a:cubicBezTo>
                    <a:pt x="1971" y="4000"/>
                    <a:pt x="148" y="7459"/>
                    <a:pt x="9" y="11341"/>
                  </a:cubicBezTo>
                  <a:cubicBezTo>
                    <a:pt x="-25" y="12299"/>
                    <a:pt x="40" y="13268"/>
                    <a:pt x="221" y="14241"/>
                  </a:cubicBezTo>
                  <a:cubicBezTo>
                    <a:pt x="891" y="17853"/>
                    <a:pt x="3175" y="20503"/>
                    <a:pt x="6097" y="20814"/>
                  </a:cubicBezTo>
                  <a:cubicBezTo>
                    <a:pt x="11123" y="21348"/>
                    <a:pt x="13159" y="16281"/>
                    <a:pt x="14351" y="11027"/>
                  </a:cubicBezTo>
                  <a:cubicBezTo>
                    <a:pt x="14461" y="10543"/>
                    <a:pt x="14599" y="10081"/>
                    <a:pt x="14761" y="9639"/>
                  </a:cubicBezTo>
                  <a:cubicBezTo>
                    <a:pt x="16002" y="6243"/>
                    <a:pt x="18691" y="4114"/>
                    <a:pt x="21575" y="4077"/>
                  </a:cubicBezTo>
                  <a:cubicBezTo>
                    <a:pt x="18654" y="1288"/>
                    <a:pt x="14979" y="-252"/>
                    <a:pt x="11055" y="3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C9137F-7D0B-DBB5-09BA-97E15B0A1843}"/>
              </a:ext>
            </a:extLst>
          </p:cNvPr>
          <p:cNvGrpSpPr/>
          <p:nvPr/>
        </p:nvGrpSpPr>
        <p:grpSpPr>
          <a:xfrm>
            <a:off x="6401354" y="3001345"/>
            <a:ext cx="1920904" cy="3028978"/>
            <a:chOff x="6406262" y="2603142"/>
            <a:chExt cx="2003762" cy="31596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49AF6B-3222-CCFA-8789-01AE15FD8045}"/>
                </a:ext>
              </a:extLst>
            </p:cNvPr>
            <p:cNvSpPr/>
            <p:nvPr/>
          </p:nvSpPr>
          <p:spPr>
            <a:xfrm>
              <a:off x="6406262" y="2603195"/>
              <a:ext cx="2003724" cy="3159572"/>
            </a:xfrm>
            <a:custGeom>
              <a:avLst/>
              <a:gdLst>
                <a:gd name="connsiteX0" fmla="*/ 844276 w 2003724"/>
                <a:gd name="connsiteY0" fmla="*/ 1442 h 3159572"/>
                <a:gd name="connsiteX1" fmla="*/ 987388 w 2003724"/>
                <a:gd name="connsiteY1" fmla="*/ 4362 h 3159572"/>
                <a:gd name="connsiteX2" fmla="*/ 1282860 w 2003724"/>
                <a:gd name="connsiteY2" fmla="*/ 75280 h 3159572"/>
                <a:gd name="connsiteX3" fmla="*/ 1981796 w 2003724"/>
                <a:gd name="connsiteY3" fmla="*/ 971586 h 3159572"/>
                <a:gd name="connsiteX4" fmla="*/ 1924990 w 2003724"/>
                <a:gd name="connsiteY4" fmla="*/ 1850945 h 3159572"/>
                <a:gd name="connsiteX5" fmla="*/ 1219080 w 2003724"/>
                <a:gd name="connsiteY5" fmla="*/ 2933987 h 3159572"/>
                <a:gd name="connsiteX6" fmla="*/ 1090021 w 2003724"/>
                <a:gd name="connsiteY6" fmla="*/ 3030771 h 3159572"/>
                <a:gd name="connsiteX7" fmla="*/ 1084492 w 2003724"/>
                <a:gd name="connsiteY7" fmla="*/ 3052644 h 3159572"/>
                <a:gd name="connsiteX8" fmla="*/ 995989 w 2003724"/>
                <a:gd name="connsiteY8" fmla="*/ 3110179 h 3159572"/>
                <a:gd name="connsiteX9" fmla="*/ 693462 w 2003724"/>
                <a:gd name="connsiteY9" fmla="*/ 3131490 h 3159572"/>
                <a:gd name="connsiteX10" fmla="*/ 559146 w 2003724"/>
                <a:gd name="connsiteY10" fmla="*/ 2999663 h 3159572"/>
                <a:gd name="connsiteX11" fmla="*/ 672083 w 2003724"/>
                <a:gd name="connsiteY11" fmla="*/ 2523058 h 3159572"/>
                <a:gd name="connsiteX12" fmla="*/ 799123 w 2003724"/>
                <a:gd name="connsiteY12" fmla="*/ 2137165 h 3159572"/>
                <a:gd name="connsiteX13" fmla="*/ 827513 w 2003724"/>
                <a:gd name="connsiteY13" fmla="*/ 2007588 h 3159572"/>
                <a:gd name="connsiteX14" fmla="*/ 816767 w 2003724"/>
                <a:gd name="connsiteY14" fmla="*/ 1995629 h 3159572"/>
                <a:gd name="connsiteX15" fmla="*/ 697025 w 2003724"/>
                <a:gd name="connsiteY15" fmla="*/ 1897227 h 3159572"/>
                <a:gd name="connsiteX16" fmla="*/ 85137 w 2003724"/>
                <a:gd name="connsiteY16" fmla="*/ 525284 h 3159572"/>
                <a:gd name="connsiteX17" fmla="*/ 844276 w 2003724"/>
                <a:gd name="connsiteY17" fmla="*/ 1442 h 315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3724" h="3159572">
                  <a:moveTo>
                    <a:pt x="844276" y="1442"/>
                  </a:moveTo>
                  <a:cubicBezTo>
                    <a:pt x="891345" y="-1172"/>
                    <a:pt x="939165" y="-249"/>
                    <a:pt x="987388" y="4362"/>
                  </a:cubicBezTo>
                  <a:cubicBezTo>
                    <a:pt x="1091192" y="14330"/>
                    <a:pt x="1189784" y="38682"/>
                    <a:pt x="1282860" y="75280"/>
                  </a:cubicBezTo>
                  <a:cubicBezTo>
                    <a:pt x="1660373" y="223383"/>
                    <a:pt x="1923764" y="570142"/>
                    <a:pt x="1981796" y="971586"/>
                  </a:cubicBezTo>
                  <a:cubicBezTo>
                    <a:pt x="2023072" y="1256968"/>
                    <a:pt x="2007134" y="1555309"/>
                    <a:pt x="1924990" y="1850945"/>
                  </a:cubicBezTo>
                  <a:cubicBezTo>
                    <a:pt x="1801979" y="2293045"/>
                    <a:pt x="1549040" y="2663949"/>
                    <a:pt x="1219080" y="2933987"/>
                  </a:cubicBezTo>
                  <a:lnTo>
                    <a:pt x="1090021" y="3030771"/>
                  </a:lnTo>
                  <a:lnTo>
                    <a:pt x="1084492" y="3052644"/>
                  </a:lnTo>
                  <a:cubicBezTo>
                    <a:pt x="1055478" y="3072491"/>
                    <a:pt x="1025966" y="3091742"/>
                    <a:pt x="995989" y="3110179"/>
                  </a:cubicBezTo>
                  <a:cubicBezTo>
                    <a:pt x="904862" y="3166413"/>
                    <a:pt x="790597" y="3176174"/>
                    <a:pt x="693462" y="3131490"/>
                  </a:cubicBezTo>
                  <a:cubicBezTo>
                    <a:pt x="635600" y="3104919"/>
                    <a:pt x="586833" y="3061428"/>
                    <a:pt x="559146" y="2999663"/>
                  </a:cubicBezTo>
                  <a:cubicBezTo>
                    <a:pt x="487739" y="2840235"/>
                    <a:pt x="614884" y="2668442"/>
                    <a:pt x="672083" y="2523058"/>
                  </a:cubicBezTo>
                  <a:cubicBezTo>
                    <a:pt x="721605" y="2397142"/>
                    <a:pt x="766086" y="2268541"/>
                    <a:pt x="799123" y="2137165"/>
                  </a:cubicBezTo>
                  <a:lnTo>
                    <a:pt x="827513" y="2007588"/>
                  </a:lnTo>
                  <a:lnTo>
                    <a:pt x="816767" y="1995629"/>
                  </a:lnTo>
                  <a:cubicBezTo>
                    <a:pt x="779884" y="1960313"/>
                    <a:pt x="740140" y="1927417"/>
                    <a:pt x="697025" y="1897227"/>
                  </a:cubicBezTo>
                  <a:cubicBezTo>
                    <a:pt x="229297" y="1569835"/>
                    <a:pt x="-183772" y="1142046"/>
                    <a:pt x="85137" y="525284"/>
                  </a:cubicBezTo>
                  <a:cubicBezTo>
                    <a:pt x="222094" y="211403"/>
                    <a:pt x="514793" y="19744"/>
                    <a:pt x="844276" y="144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96699711-F0FB-9F73-0A85-02803757D226}"/>
                </a:ext>
              </a:extLst>
            </p:cNvPr>
            <p:cNvSpPr/>
            <p:nvPr/>
          </p:nvSpPr>
          <p:spPr>
            <a:xfrm>
              <a:off x="6944195" y="4608055"/>
              <a:ext cx="597683" cy="1154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4" h="21294" extrusionOk="0">
                  <a:moveTo>
                    <a:pt x="8741" y="0"/>
                  </a:moveTo>
                  <a:cubicBezTo>
                    <a:pt x="7749" y="3276"/>
                    <a:pt x="6030" y="6460"/>
                    <a:pt x="4041" y="9556"/>
                  </a:cubicBezTo>
                  <a:cubicBezTo>
                    <a:pt x="2318" y="12237"/>
                    <a:pt x="-1512" y="15405"/>
                    <a:pt x="639" y="18345"/>
                  </a:cubicBezTo>
                  <a:cubicBezTo>
                    <a:pt x="1473" y="19484"/>
                    <a:pt x="2942" y="20286"/>
                    <a:pt x="4685" y="20776"/>
                  </a:cubicBezTo>
                  <a:cubicBezTo>
                    <a:pt x="7611" y="21600"/>
                    <a:pt x="11053" y="21420"/>
                    <a:pt x="13798" y="20383"/>
                  </a:cubicBezTo>
                  <a:cubicBezTo>
                    <a:pt x="14701" y="20043"/>
                    <a:pt x="15590" y="19688"/>
                    <a:pt x="16464" y="19322"/>
                  </a:cubicBezTo>
                  <a:cubicBezTo>
                    <a:pt x="20088" y="12582"/>
                    <a:pt x="17240" y="4999"/>
                    <a:pt x="874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9A354D3D-8264-5923-CE92-2AA180ADD68D}"/>
                </a:ext>
              </a:extLst>
            </p:cNvPr>
            <p:cNvSpPr/>
            <p:nvPr/>
          </p:nvSpPr>
          <p:spPr>
            <a:xfrm>
              <a:off x="6406292" y="2603142"/>
              <a:ext cx="2003732" cy="30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372" extrusionOk="0">
                  <a:moveTo>
                    <a:pt x="18841" y="12998"/>
                  </a:moveTo>
                  <a:cubicBezTo>
                    <a:pt x="19645" y="10922"/>
                    <a:pt x="19801" y="8827"/>
                    <a:pt x="19397" y="6823"/>
                  </a:cubicBezTo>
                  <a:cubicBezTo>
                    <a:pt x="18829" y="4004"/>
                    <a:pt x="16251" y="1569"/>
                    <a:pt x="12556" y="529"/>
                  </a:cubicBezTo>
                  <a:cubicBezTo>
                    <a:pt x="11645" y="272"/>
                    <a:pt x="10680" y="101"/>
                    <a:pt x="9664" y="31"/>
                  </a:cubicBezTo>
                  <a:cubicBezTo>
                    <a:pt x="5888" y="-228"/>
                    <a:pt x="2365" y="1170"/>
                    <a:pt x="833" y="3689"/>
                  </a:cubicBezTo>
                  <a:cubicBezTo>
                    <a:pt x="-1799" y="8020"/>
                    <a:pt x="2244" y="11024"/>
                    <a:pt x="6822" y="13323"/>
                  </a:cubicBezTo>
                  <a:cubicBezTo>
                    <a:pt x="7244" y="13535"/>
                    <a:pt x="7633" y="13766"/>
                    <a:pt x="7994" y="14014"/>
                  </a:cubicBezTo>
                  <a:cubicBezTo>
                    <a:pt x="10755" y="15918"/>
                    <a:pt x="11680" y="18806"/>
                    <a:pt x="10503" y="21372"/>
                  </a:cubicBezTo>
                  <a:cubicBezTo>
                    <a:pt x="14428" y="19441"/>
                    <a:pt x="17465" y="16546"/>
                    <a:pt x="18841" y="129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451BF-1392-B690-E0DE-2710DC508D09}"/>
              </a:ext>
            </a:extLst>
          </p:cNvPr>
          <p:cNvGrpSpPr/>
          <p:nvPr/>
        </p:nvGrpSpPr>
        <p:grpSpPr>
          <a:xfrm>
            <a:off x="3885586" y="3688883"/>
            <a:ext cx="2655564" cy="2345877"/>
            <a:chOff x="3781976" y="3320337"/>
            <a:chExt cx="2770112" cy="244706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99119E-7D2A-4C4C-77EB-EEB671777994}"/>
                </a:ext>
              </a:extLst>
            </p:cNvPr>
            <p:cNvSpPr/>
            <p:nvPr/>
          </p:nvSpPr>
          <p:spPr>
            <a:xfrm>
              <a:off x="3781976" y="3320337"/>
              <a:ext cx="2770104" cy="2447055"/>
            </a:xfrm>
            <a:custGeom>
              <a:avLst/>
              <a:gdLst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202505 w 2770104"/>
                <a:gd name="connsiteY7" fmla="*/ 607183 h 2447055"/>
                <a:gd name="connsiteX8" fmla="*/ 105917 w 2770104"/>
                <a:gd name="connsiteY8" fmla="*/ 524520 h 2447055"/>
                <a:gd name="connsiteX9" fmla="*/ 202393 w 2770104"/>
                <a:gd name="connsiteY9" fmla="*/ 607159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202505 w 2770104"/>
                <a:gd name="connsiteY8" fmla="*/ 607183 h 2447055"/>
                <a:gd name="connsiteX9" fmla="*/ 105917 w 2770104"/>
                <a:gd name="connsiteY9" fmla="*/ 524520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5917 w 2770104"/>
                <a:gd name="connsiteY8" fmla="*/ 524520 h 2447055"/>
                <a:gd name="connsiteX9" fmla="*/ 1009517 w 2770104"/>
                <a:gd name="connsiteY9" fmla="*/ 787785 h 2447055"/>
                <a:gd name="connsiteX10" fmla="*/ 1158284 w 2770104"/>
                <a:gd name="connsiteY10" fmla="*/ 744734 h 2447055"/>
                <a:gd name="connsiteX11" fmla="*/ 2636089 w 2770104"/>
                <a:gd name="connsiteY11" fmla="*/ 1014899 h 2447055"/>
                <a:gd name="connsiteX12" fmla="*/ 2556308 w 2770104"/>
                <a:gd name="connsiteY12" fmla="*/ 2053675 h 2447055"/>
                <a:gd name="connsiteX13" fmla="*/ 2330786 w 2770104"/>
                <a:gd name="connsiteY13" fmla="*/ 2257367 h 2447055"/>
                <a:gd name="connsiteX14" fmla="*/ 1196200 w 2770104"/>
                <a:gd name="connsiteY14" fmla="*/ 2327824 h 2447055"/>
                <a:gd name="connsiteX15" fmla="*/ 502652 w 2770104"/>
                <a:gd name="connsiteY15" fmla="*/ 1784092 h 2447055"/>
                <a:gd name="connsiteX16" fmla="*/ 7792 w 2770104"/>
                <a:gd name="connsiteY16" fmla="*/ 589849 h 2447055"/>
                <a:gd name="connsiteX17" fmla="*/ 7 w 2770104"/>
                <a:gd name="connsiteY17" fmla="*/ 407643 h 2447055"/>
                <a:gd name="connsiteX18" fmla="*/ 0 w 2770104"/>
                <a:gd name="connsiteY18" fmla="*/ 407635 h 2447055"/>
                <a:gd name="connsiteX19" fmla="*/ 2 w 2770104"/>
                <a:gd name="connsiteY19" fmla="*/ 407541 h 2447055"/>
                <a:gd name="connsiteX20" fmla="*/ 1 w 2770104"/>
                <a:gd name="connsiteY20" fmla="*/ 407513 h 2447055"/>
                <a:gd name="connsiteX21" fmla="*/ 3 w 2770104"/>
                <a:gd name="connsiteY21" fmla="*/ 407515 h 2447055"/>
                <a:gd name="connsiteX22" fmla="*/ 2431 w 2770104"/>
                <a:gd name="connsiteY22" fmla="*/ 302010 h 2447055"/>
                <a:gd name="connsiteX23" fmla="*/ 155838 w 2770104"/>
                <a:gd name="connsiteY23" fmla="*/ 40379 h 2447055"/>
                <a:gd name="connsiteX24" fmla="*/ 291363 w 2770104"/>
                <a:gd name="connsiteY24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09517 w 2770104"/>
                <a:gd name="connsiteY8" fmla="*/ 787785 h 2447055"/>
                <a:gd name="connsiteX9" fmla="*/ 1158284 w 2770104"/>
                <a:gd name="connsiteY9" fmla="*/ 744734 h 2447055"/>
                <a:gd name="connsiteX10" fmla="*/ 2636089 w 2770104"/>
                <a:gd name="connsiteY10" fmla="*/ 1014899 h 2447055"/>
                <a:gd name="connsiteX11" fmla="*/ 2556308 w 2770104"/>
                <a:gd name="connsiteY11" fmla="*/ 2053675 h 2447055"/>
                <a:gd name="connsiteX12" fmla="*/ 2330786 w 2770104"/>
                <a:gd name="connsiteY12" fmla="*/ 2257367 h 2447055"/>
                <a:gd name="connsiteX13" fmla="*/ 1196200 w 2770104"/>
                <a:gd name="connsiteY13" fmla="*/ 2327824 h 2447055"/>
                <a:gd name="connsiteX14" fmla="*/ 502652 w 2770104"/>
                <a:gd name="connsiteY14" fmla="*/ 1784092 h 2447055"/>
                <a:gd name="connsiteX15" fmla="*/ 7792 w 2770104"/>
                <a:gd name="connsiteY15" fmla="*/ 589849 h 2447055"/>
                <a:gd name="connsiteX16" fmla="*/ 7 w 2770104"/>
                <a:gd name="connsiteY16" fmla="*/ 407643 h 2447055"/>
                <a:gd name="connsiteX17" fmla="*/ 0 w 2770104"/>
                <a:gd name="connsiteY17" fmla="*/ 407635 h 2447055"/>
                <a:gd name="connsiteX18" fmla="*/ 2 w 2770104"/>
                <a:gd name="connsiteY18" fmla="*/ 407541 h 2447055"/>
                <a:gd name="connsiteX19" fmla="*/ 1 w 2770104"/>
                <a:gd name="connsiteY19" fmla="*/ 407513 h 2447055"/>
                <a:gd name="connsiteX20" fmla="*/ 3 w 2770104"/>
                <a:gd name="connsiteY20" fmla="*/ 407515 h 2447055"/>
                <a:gd name="connsiteX21" fmla="*/ 2431 w 2770104"/>
                <a:gd name="connsiteY21" fmla="*/ 302010 h 2447055"/>
                <a:gd name="connsiteX22" fmla="*/ 155838 w 2770104"/>
                <a:gd name="connsiteY22" fmla="*/ 40379 h 2447055"/>
                <a:gd name="connsiteX23" fmla="*/ 291363 w 2770104"/>
                <a:gd name="connsiteY23" fmla="*/ 37 h 2447055"/>
                <a:gd name="connsiteX0" fmla="*/ 94756 w 2770104"/>
                <a:gd name="connsiteY0" fmla="*/ 514959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1009517 w 2770104"/>
                <a:gd name="connsiteY7" fmla="*/ 787785 h 2447055"/>
                <a:gd name="connsiteX8" fmla="*/ 1158284 w 2770104"/>
                <a:gd name="connsiteY8" fmla="*/ 744734 h 2447055"/>
                <a:gd name="connsiteX9" fmla="*/ 2636089 w 2770104"/>
                <a:gd name="connsiteY9" fmla="*/ 1014899 h 2447055"/>
                <a:gd name="connsiteX10" fmla="*/ 2556308 w 2770104"/>
                <a:gd name="connsiteY10" fmla="*/ 2053675 h 2447055"/>
                <a:gd name="connsiteX11" fmla="*/ 2330786 w 2770104"/>
                <a:gd name="connsiteY11" fmla="*/ 2257367 h 2447055"/>
                <a:gd name="connsiteX12" fmla="*/ 1196200 w 2770104"/>
                <a:gd name="connsiteY12" fmla="*/ 2327824 h 2447055"/>
                <a:gd name="connsiteX13" fmla="*/ 502652 w 2770104"/>
                <a:gd name="connsiteY13" fmla="*/ 1784092 h 2447055"/>
                <a:gd name="connsiteX14" fmla="*/ 7792 w 2770104"/>
                <a:gd name="connsiteY14" fmla="*/ 589849 h 2447055"/>
                <a:gd name="connsiteX15" fmla="*/ 7 w 2770104"/>
                <a:gd name="connsiteY15" fmla="*/ 407643 h 2447055"/>
                <a:gd name="connsiteX16" fmla="*/ 0 w 2770104"/>
                <a:gd name="connsiteY16" fmla="*/ 407635 h 2447055"/>
                <a:gd name="connsiteX17" fmla="*/ 2 w 2770104"/>
                <a:gd name="connsiteY17" fmla="*/ 407541 h 2447055"/>
                <a:gd name="connsiteX18" fmla="*/ 1 w 2770104"/>
                <a:gd name="connsiteY18" fmla="*/ 407513 h 2447055"/>
                <a:gd name="connsiteX19" fmla="*/ 3 w 2770104"/>
                <a:gd name="connsiteY19" fmla="*/ 407515 h 2447055"/>
                <a:gd name="connsiteX20" fmla="*/ 2431 w 2770104"/>
                <a:gd name="connsiteY20" fmla="*/ 302010 h 2447055"/>
                <a:gd name="connsiteX21" fmla="*/ 155838 w 2770104"/>
                <a:gd name="connsiteY21" fmla="*/ 40379 h 2447055"/>
                <a:gd name="connsiteX22" fmla="*/ 291363 w 2770104"/>
                <a:gd name="connsiteY22" fmla="*/ 37 h 2447055"/>
                <a:gd name="connsiteX0" fmla="*/ 291363 w 2770104"/>
                <a:gd name="connsiteY0" fmla="*/ 37 h 2447055"/>
                <a:gd name="connsiteX1" fmla="*/ 340657 w 2770104"/>
                <a:gd name="connsiteY1" fmla="*/ 4063 h 2447055"/>
                <a:gd name="connsiteX2" fmla="*/ 670095 w 2770104"/>
                <a:gd name="connsiteY2" fmla="*/ 366415 h 2447055"/>
                <a:gd name="connsiteX3" fmla="*/ 1009630 w 2770104"/>
                <a:gd name="connsiteY3" fmla="*/ 787740 h 2447055"/>
                <a:gd name="connsiteX4" fmla="*/ 1009517 w 2770104"/>
                <a:gd name="connsiteY4" fmla="*/ 787785 h 2447055"/>
                <a:gd name="connsiteX5" fmla="*/ 1158284 w 2770104"/>
                <a:gd name="connsiteY5" fmla="*/ 744734 h 2447055"/>
                <a:gd name="connsiteX6" fmla="*/ 2636089 w 2770104"/>
                <a:gd name="connsiteY6" fmla="*/ 1014899 h 2447055"/>
                <a:gd name="connsiteX7" fmla="*/ 2556308 w 2770104"/>
                <a:gd name="connsiteY7" fmla="*/ 2053675 h 2447055"/>
                <a:gd name="connsiteX8" fmla="*/ 2330786 w 2770104"/>
                <a:gd name="connsiteY8" fmla="*/ 2257367 h 2447055"/>
                <a:gd name="connsiteX9" fmla="*/ 1196200 w 2770104"/>
                <a:gd name="connsiteY9" fmla="*/ 2327824 h 2447055"/>
                <a:gd name="connsiteX10" fmla="*/ 502652 w 2770104"/>
                <a:gd name="connsiteY10" fmla="*/ 1784092 h 2447055"/>
                <a:gd name="connsiteX11" fmla="*/ 7792 w 2770104"/>
                <a:gd name="connsiteY11" fmla="*/ 589849 h 2447055"/>
                <a:gd name="connsiteX12" fmla="*/ 7 w 2770104"/>
                <a:gd name="connsiteY12" fmla="*/ 407643 h 2447055"/>
                <a:gd name="connsiteX13" fmla="*/ 0 w 2770104"/>
                <a:gd name="connsiteY13" fmla="*/ 407635 h 2447055"/>
                <a:gd name="connsiteX14" fmla="*/ 2 w 2770104"/>
                <a:gd name="connsiteY14" fmla="*/ 407541 h 2447055"/>
                <a:gd name="connsiteX15" fmla="*/ 1 w 2770104"/>
                <a:gd name="connsiteY15" fmla="*/ 407513 h 2447055"/>
                <a:gd name="connsiteX16" fmla="*/ 3 w 2770104"/>
                <a:gd name="connsiteY16" fmla="*/ 407515 h 2447055"/>
                <a:gd name="connsiteX17" fmla="*/ 2431 w 2770104"/>
                <a:gd name="connsiteY17" fmla="*/ 302010 h 2447055"/>
                <a:gd name="connsiteX18" fmla="*/ 155838 w 2770104"/>
                <a:gd name="connsiteY18" fmla="*/ 40379 h 2447055"/>
                <a:gd name="connsiteX19" fmla="*/ 291363 w 2770104"/>
                <a:gd name="connsiteY19" fmla="*/ 37 h 24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70104" h="2447055">
                  <a:moveTo>
                    <a:pt x="291363" y="37"/>
                  </a:moveTo>
                  <a:cubicBezTo>
                    <a:pt x="307534" y="-243"/>
                    <a:pt x="323993" y="1044"/>
                    <a:pt x="340657" y="4063"/>
                  </a:cubicBezTo>
                  <a:cubicBezTo>
                    <a:pt x="512481" y="35191"/>
                    <a:pt x="582407" y="237119"/>
                    <a:pt x="670095" y="366415"/>
                  </a:cubicBezTo>
                  <a:cubicBezTo>
                    <a:pt x="771479" y="515692"/>
                    <a:pt x="881697" y="660147"/>
                    <a:pt x="1009630" y="787740"/>
                  </a:cubicBezTo>
                  <a:cubicBezTo>
                    <a:pt x="1066200" y="857968"/>
                    <a:pt x="984741" y="794953"/>
                    <a:pt x="1009517" y="787785"/>
                  </a:cubicBezTo>
                  <a:cubicBezTo>
                    <a:pt x="1034293" y="780617"/>
                    <a:pt x="1109046" y="763198"/>
                    <a:pt x="1158284" y="744734"/>
                  </a:cubicBezTo>
                  <a:cubicBezTo>
                    <a:pt x="1692796" y="543665"/>
                    <a:pt x="2279046" y="444539"/>
                    <a:pt x="2636089" y="1014899"/>
                  </a:cubicBezTo>
                  <a:cubicBezTo>
                    <a:pt x="2843706" y="1346580"/>
                    <a:pt x="2804737" y="1756201"/>
                    <a:pt x="2556308" y="2053675"/>
                  </a:cubicBezTo>
                  <a:cubicBezTo>
                    <a:pt x="2489560" y="2133655"/>
                    <a:pt x="2413332" y="2201294"/>
                    <a:pt x="2330786" y="2257367"/>
                  </a:cubicBezTo>
                  <a:cubicBezTo>
                    <a:pt x="1995071" y="2485259"/>
                    <a:pt x="1560353" y="2506639"/>
                    <a:pt x="1196200" y="2327824"/>
                  </a:cubicBezTo>
                  <a:cubicBezTo>
                    <a:pt x="937371" y="2200710"/>
                    <a:pt x="700264" y="2018981"/>
                    <a:pt x="502652" y="1784092"/>
                  </a:cubicBezTo>
                  <a:cubicBezTo>
                    <a:pt x="207289" y="1432902"/>
                    <a:pt x="44070" y="1014747"/>
                    <a:pt x="7792" y="589849"/>
                  </a:cubicBezTo>
                  <a:lnTo>
                    <a:pt x="7" y="407643"/>
                  </a:lnTo>
                  <a:cubicBezTo>
                    <a:pt x="5" y="407640"/>
                    <a:pt x="2" y="407638"/>
                    <a:pt x="0" y="407635"/>
                  </a:cubicBezTo>
                  <a:cubicBezTo>
                    <a:pt x="1" y="407604"/>
                    <a:pt x="1" y="407572"/>
                    <a:pt x="2" y="407541"/>
                  </a:cubicBezTo>
                  <a:cubicBezTo>
                    <a:pt x="2" y="407532"/>
                    <a:pt x="1" y="407522"/>
                    <a:pt x="1" y="407513"/>
                  </a:cubicBezTo>
                  <a:lnTo>
                    <a:pt x="3" y="407515"/>
                  </a:lnTo>
                  <a:cubicBezTo>
                    <a:pt x="812" y="372347"/>
                    <a:pt x="1622" y="337178"/>
                    <a:pt x="2431" y="302010"/>
                  </a:cubicBezTo>
                  <a:cubicBezTo>
                    <a:pt x="7666" y="195250"/>
                    <a:pt x="64037" y="95340"/>
                    <a:pt x="155838" y="40379"/>
                  </a:cubicBezTo>
                  <a:cubicBezTo>
                    <a:pt x="196925" y="15817"/>
                    <a:pt x="242849" y="876"/>
                    <a:pt x="291363" y="3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D27EAFE3-F111-7B0F-04C5-BC4AD82969AA}"/>
                </a:ext>
              </a:extLst>
            </p:cNvPr>
            <p:cNvSpPr/>
            <p:nvPr/>
          </p:nvSpPr>
          <p:spPr>
            <a:xfrm>
              <a:off x="3781976" y="3320347"/>
              <a:ext cx="1009630" cy="80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9" extrusionOk="0">
                  <a:moveTo>
                    <a:pt x="21600" y="19435"/>
                  </a:moveTo>
                  <a:cubicBezTo>
                    <a:pt x="18863" y="16287"/>
                    <a:pt x="16505" y="12723"/>
                    <a:pt x="14336" y="9040"/>
                  </a:cubicBezTo>
                  <a:cubicBezTo>
                    <a:pt x="12460" y="5850"/>
                    <a:pt x="10964" y="868"/>
                    <a:pt x="7288" y="100"/>
                  </a:cubicBezTo>
                  <a:cubicBezTo>
                    <a:pt x="5862" y="-198"/>
                    <a:pt x="4506" y="188"/>
                    <a:pt x="3334" y="996"/>
                  </a:cubicBezTo>
                  <a:cubicBezTo>
                    <a:pt x="1370" y="2352"/>
                    <a:pt x="164" y="4817"/>
                    <a:pt x="52" y="7451"/>
                  </a:cubicBezTo>
                  <a:cubicBezTo>
                    <a:pt x="17" y="8320"/>
                    <a:pt x="0" y="9188"/>
                    <a:pt x="0" y="10057"/>
                  </a:cubicBezTo>
                  <a:cubicBezTo>
                    <a:pt x="5001" y="17598"/>
                    <a:pt x="13405" y="21402"/>
                    <a:pt x="21600" y="1943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F562AE59-55B2-7E0A-AD42-B48DEA345BCF}"/>
                </a:ext>
              </a:extLst>
            </p:cNvPr>
            <p:cNvSpPr/>
            <p:nvPr/>
          </p:nvSpPr>
          <p:spPr>
            <a:xfrm>
              <a:off x="3781977" y="3727850"/>
              <a:ext cx="2770111" cy="203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0987" extrusionOk="0">
                  <a:moveTo>
                    <a:pt x="3818" y="14165"/>
                  </a:moveTo>
                  <a:cubicBezTo>
                    <a:pt x="5319" y="16582"/>
                    <a:pt x="7120" y="18452"/>
                    <a:pt x="9086" y="19760"/>
                  </a:cubicBezTo>
                  <a:cubicBezTo>
                    <a:pt x="11852" y="21600"/>
                    <a:pt x="15154" y="21380"/>
                    <a:pt x="17704" y="19035"/>
                  </a:cubicBezTo>
                  <a:cubicBezTo>
                    <a:pt x="18331" y="18458"/>
                    <a:pt x="18910" y="17762"/>
                    <a:pt x="19417" y="16939"/>
                  </a:cubicBezTo>
                  <a:cubicBezTo>
                    <a:pt x="21304" y="13878"/>
                    <a:pt x="21600" y="9663"/>
                    <a:pt x="20023" y="6250"/>
                  </a:cubicBezTo>
                  <a:cubicBezTo>
                    <a:pt x="17311" y="381"/>
                    <a:pt x="12858" y="1401"/>
                    <a:pt x="8798" y="3470"/>
                  </a:cubicBezTo>
                  <a:cubicBezTo>
                    <a:pt x="8424" y="3660"/>
                    <a:pt x="8046" y="3807"/>
                    <a:pt x="7668" y="3913"/>
                  </a:cubicBezTo>
                  <a:cubicBezTo>
                    <a:pt x="4758" y="4733"/>
                    <a:pt x="1774" y="3147"/>
                    <a:pt x="0" y="0"/>
                  </a:cubicBezTo>
                  <a:cubicBezTo>
                    <a:pt x="1" y="5005"/>
                    <a:pt x="1254" y="10035"/>
                    <a:pt x="3818" y="1416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TextBox 43">
            <a:extLst>
              <a:ext uri="{FF2B5EF4-FFF2-40B4-BE49-F238E27FC236}">
                <a16:creationId xmlns:a16="http://schemas.microsoft.com/office/drawing/2014/main" id="{2A743259-7A52-30B6-C8BF-B2E30EFD0A59}"/>
              </a:ext>
            </a:extLst>
          </p:cNvPr>
          <p:cNvSpPr txBox="1"/>
          <p:nvPr/>
        </p:nvSpPr>
        <p:spPr>
          <a:xfrm>
            <a:off x="4854109" y="2247261"/>
            <a:ext cx="1506713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id="{19679B2B-99BE-26B1-9ADE-268770B80AF7}"/>
              </a:ext>
            </a:extLst>
          </p:cNvPr>
          <p:cNvSpPr txBox="1"/>
          <p:nvPr/>
        </p:nvSpPr>
        <p:spPr>
          <a:xfrm>
            <a:off x="6870944" y="4186461"/>
            <a:ext cx="139334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AB628693-319D-45E8-39D7-B4427CB222DD}"/>
              </a:ext>
            </a:extLst>
          </p:cNvPr>
          <p:cNvSpPr txBox="1"/>
          <p:nvPr/>
        </p:nvSpPr>
        <p:spPr>
          <a:xfrm>
            <a:off x="4230576" y="4552138"/>
            <a:ext cx="132116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National Local</a:t>
            </a:r>
          </a:p>
        </p:txBody>
      </p:sp>
      <p:sp>
        <p:nvSpPr>
          <p:cNvPr id="40" name="Graphic 41" descr="Coins">
            <a:extLst>
              <a:ext uri="{FF2B5EF4-FFF2-40B4-BE49-F238E27FC236}">
                <a16:creationId xmlns:a16="http://schemas.microsoft.com/office/drawing/2014/main" id="{6A184F3F-EB1F-AA75-5DD8-3E51EB9BEBDE}"/>
              </a:ext>
            </a:extLst>
          </p:cNvPr>
          <p:cNvSpPr/>
          <p:nvPr/>
        </p:nvSpPr>
        <p:spPr>
          <a:xfrm>
            <a:off x="5057737" y="2806496"/>
            <a:ext cx="799945" cy="685666"/>
          </a:xfrm>
          <a:custGeom>
            <a:avLst/>
            <a:gdLst>
              <a:gd name="connsiteX0" fmla="*/ 775840 w 834449"/>
              <a:gd name="connsiteY0" fmla="*/ 596036 h 715242"/>
              <a:gd name="connsiteX1" fmla="*/ 736104 w 834449"/>
              <a:gd name="connsiteY1" fmla="*/ 629811 h 715242"/>
              <a:gd name="connsiteX2" fmla="*/ 736104 w 834449"/>
              <a:gd name="connsiteY2" fmla="*/ 594049 h 715242"/>
              <a:gd name="connsiteX3" fmla="*/ 775840 w 834449"/>
              <a:gd name="connsiteY3" fmla="*/ 578155 h 715242"/>
              <a:gd name="connsiteX4" fmla="*/ 775840 w 834449"/>
              <a:gd name="connsiteY4" fmla="*/ 596036 h 715242"/>
              <a:gd name="connsiteX5" fmla="*/ 696368 w 834449"/>
              <a:gd name="connsiteY5" fmla="*/ 530472 h 715242"/>
              <a:gd name="connsiteX6" fmla="*/ 696368 w 834449"/>
              <a:gd name="connsiteY6" fmla="*/ 494710 h 715242"/>
              <a:gd name="connsiteX7" fmla="*/ 736104 w 834449"/>
              <a:gd name="connsiteY7" fmla="*/ 478815 h 715242"/>
              <a:gd name="connsiteX8" fmla="*/ 736104 w 834449"/>
              <a:gd name="connsiteY8" fmla="*/ 496696 h 715242"/>
              <a:gd name="connsiteX9" fmla="*/ 696368 w 834449"/>
              <a:gd name="connsiteY9" fmla="*/ 530472 h 715242"/>
              <a:gd name="connsiteX10" fmla="*/ 696368 w 834449"/>
              <a:gd name="connsiteY10" fmla="*/ 641732 h 715242"/>
              <a:gd name="connsiteX11" fmla="*/ 656633 w 834449"/>
              <a:gd name="connsiteY11" fmla="*/ 648686 h 715242"/>
              <a:gd name="connsiteX12" fmla="*/ 656633 w 834449"/>
              <a:gd name="connsiteY12" fmla="*/ 609943 h 715242"/>
              <a:gd name="connsiteX13" fmla="*/ 696368 w 834449"/>
              <a:gd name="connsiteY13" fmla="*/ 603983 h 715242"/>
              <a:gd name="connsiteX14" fmla="*/ 696368 w 834449"/>
              <a:gd name="connsiteY14" fmla="*/ 641732 h 715242"/>
              <a:gd name="connsiteX15" fmla="*/ 616897 w 834449"/>
              <a:gd name="connsiteY15" fmla="*/ 510604 h 715242"/>
              <a:gd name="connsiteX16" fmla="*/ 656633 w 834449"/>
              <a:gd name="connsiteY16" fmla="*/ 504644 h 715242"/>
              <a:gd name="connsiteX17" fmla="*/ 656633 w 834449"/>
              <a:gd name="connsiteY17" fmla="*/ 542392 h 715242"/>
              <a:gd name="connsiteX18" fmla="*/ 616897 w 834449"/>
              <a:gd name="connsiteY18" fmla="*/ 549346 h 715242"/>
              <a:gd name="connsiteX19" fmla="*/ 616897 w 834449"/>
              <a:gd name="connsiteY19" fmla="*/ 510604 h 715242"/>
              <a:gd name="connsiteX20" fmla="*/ 616897 w 834449"/>
              <a:gd name="connsiteY20" fmla="*/ 653652 h 715242"/>
              <a:gd name="connsiteX21" fmla="*/ 577161 w 834449"/>
              <a:gd name="connsiteY21" fmla="*/ 655639 h 715242"/>
              <a:gd name="connsiteX22" fmla="*/ 577161 w 834449"/>
              <a:gd name="connsiteY22" fmla="*/ 615904 h 715242"/>
              <a:gd name="connsiteX23" fmla="*/ 616897 w 834449"/>
              <a:gd name="connsiteY23" fmla="*/ 613917 h 715242"/>
              <a:gd name="connsiteX24" fmla="*/ 616897 w 834449"/>
              <a:gd name="connsiteY24" fmla="*/ 653652 h 715242"/>
              <a:gd name="connsiteX25" fmla="*/ 537425 w 834449"/>
              <a:gd name="connsiteY25" fmla="*/ 556300 h 715242"/>
              <a:gd name="connsiteX26" fmla="*/ 537425 w 834449"/>
              <a:gd name="connsiteY26" fmla="*/ 516564 h 715242"/>
              <a:gd name="connsiteX27" fmla="*/ 577161 w 834449"/>
              <a:gd name="connsiteY27" fmla="*/ 514577 h 715242"/>
              <a:gd name="connsiteX28" fmla="*/ 577161 w 834449"/>
              <a:gd name="connsiteY28" fmla="*/ 554313 h 715242"/>
              <a:gd name="connsiteX29" fmla="*/ 537425 w 834449"/>
              <a:gd name="connsiteY29" fmla="*/ 556300 h 715242"/>
              <a:gd name="connsiteX30" fmla="*/ 537425 w 834449"/>
              <a:gd name="connsiteY30" fmla="*/ 655639 h 715242"/>
              <a:gd name="connsiteX31" fmla="*/ 497690 w 834449"/>
              <a:gd name="connsiteY31" fmla="*/ 653652 h 715242"/>
              <a:gd name="connsiteX32" fmla="*/ 497690 w 834449"/>
              <a:gd name="connsiteY32" fmla="*/ 615904 h 715242"/>
              <a:gd name="connsiteX33" fmla="*/ 517558 w 834449"/>
              <a:gd name="connsiteY33" fmla="*/ 615904 h 715242"/>
              <a:gd name="connsiteX34" fmla="*/ 537425 w 834449"/>
              <a:gd name="connsiteY34" fmla="*/ 615904 h 715242"/>
              <a:gd name="connsiteX35" fmla="*/ 537425 w 834449"/>
              <a:gd name="connsiteY35" fmla="*/ 655639 h 715242"/>
              <a:gd name="connsiteX36" fmla="*/ 457954 w 834449"/>
              <a:gd name="connsiteY36" fmla="*/ 514577 h 715242"/>
              <a:gd name="connsiteX37" fmla="*/ 497690 w 834449"/>
              <a:gd name="connsiteY37" fmla="*/ 516564 h 715242"/>
              <a:gd name="connsiteX38" fmla="*/ 497690 w 834449"/>
              <a:gd name="connsiteY38" fmla="*/ 556300 h 715242"/>
              <a:gd name="connsiteX39" fmla="*/ 457954 w 834449"/>
              <a:gd name="connsiteY39" fmla="*/ 554313 h 715242"/>
              <a:gd name="connsiteX40" fmla="*/ 457954 w 834449"/>
              <a:gd name="connsiteY40" fmla="*/ 514577 h 715242"/>
              <a:gd name="connsiteX41" fmla="*/ 457954 w 834449"/>
              <a:gd name="connsiteY41" fmla="*/ 648686 h 715242"/>
              <a:gd name="connsiteX42" fmla="*/ 418218 w 834449"/>
              <a:gd name="connsiteY42" fmla="*/ 641732 h 715242"/>
              <a:gd name="connsiteX43" fmla="*/ 418218 w 834449"/>
              <a:gd name="connsiteY43" fmla="*/ 609943 h 715242"/>
              <a:gd name="connsiteX44" fmla="*/ 457954 w 834449"/>
              <a:gd name="connsiteY44" fmla="*/ 613917 h 715242"/>
              <a:gd name="connsiteX45" fmla="*/ 457954 w 834449"/>
              <a:gd name="connsiteY45" fmla="*/ 648686 h 715242"/>
              <a:gd name="connsiteX46" fmla="*/ 378483 w 834449"/>
              <a:gd name="connsiteY46" fmla="*/ 542392 h 715242"/>
              <a:gd name="connsiteX47" fmla="*/ 378483 w 834449"/>
              <a:gd name="connsiteY47" fmla="*/ 503650 h 715242"/>
              <a:gd name="connsiteX48" fmla="*/ 418218 w 834449"/>
              <a:gd name="connsiteY48" fmla="*/ 509610 h 715242"/>
              <a:gd name="connsiteX49" fmla="*/ 418218 w 834449"/>
              <a:gd name="connsiteY49" fmla="*/ 549346 h 715242"/>
              <a:gd name="connsiteX50" fmla="*/ 378483 w 834449"/>
              <a:gd name="connsiteY50" fmla="*/ 542392 h 715242"/>
              <a:gd name="connsiteX51" fmla="*/ 378483 w 834449"/>
              <a:gd name="connsiteY51" fmla="*/ 629811 h 715242"/>
              <a:gd name="connsiteX52" fmla="*/ 338747 w 834449"/>
              <a:gd name="connsiteY52" fmla="*/ 596036 h 715242"/>
              <a:gd name="connsiteX53" fmla="*/ 338747 w 834449"/>
              <a:gd name="connsiteY53" fmla="*/ 594049 h 715242"/>
              <a:gd name="connsiteX54" fmla="*/ 339740 w 834449"/>
              <a:gd name="connsiteY54" fmla="*/ 594049 h 715242"/>
              <a:gd name="connsiteX55" fmla="*/ 347687 w 834449"/>
              <a:gd name="connsiteY55" fmla="*/ 596036 h 715242"/>
              <a:gd name="connsiteX56" fmla="*/ 378483 w 834449"/>
              <a:gd name="connsiteY56" fmla="*/ 602989 h 715242"/>
              <a:gd name="connsiteX57" fmla="*/ 378483 w 834449"/>
              <a:gd name="connsiteY57" fmla="*/ 629811 h 715242"/>
              <a:gd name="connsiteX58" fmla="*/ 219540 w 834449"/>
              <a:gd name="connsiteY58" fmla="*/ 494710 h 715242"/>
              <a:gd name="connsiteX59" fmla="*/ 239408 w 834449"/>
              <a:gd name="connsiteY59" fmla="*/ 495703 h 715242"/>
              <a:gd name="connsiteX60" fmla="*/ 239408 w 834449"/>
              <a:gd name="connsiteY60" fmla="*/ 496696 h 715242"/>
              <a:gd name="connsiteX61" fmla="*/ 249342 w 834449"/>
              <a:gd name="connsiteY61" fmla="*/ 535439 h 715242"/>
              <a:gd name="connsiteX62" fmla="*/ 219540 w 834449"/>
              <a:gd name="connsiteY62" fmla="*/ 533452 h 715242"/>
              <a:gd name="connsiteX63" fmla="*/ 219540 w 834449"/>
              <a:gd name="connsiteY63" fmla="*/ 494710 h 715242"/>
              <a:gd name="connsiteX64" fmla="*/ 179804 w 834449"/>
              <a:gd name="connsiteY64" fmla="*/ 375502 h 715242"/>
              <a:gd name="connsiteX65" fmla="*/ 219540 w 834449"/>
              <a:gd name="connsiteY65" fmla="*/ 381463 h 715242"/>
              <a:gd name="connsiteX66" fmla="*/ 219540 w 834449"/>
              <a:gd name="connsiteY66" fmla="*/ 421199 h 715242"/>
              <a:gd name="connsiteX67" fmla="*/ 179804 w 834449"/>
              <a:gd name="connsiteY67" fmla="*/ 414245 h 715242"/>
              <a:gd name="connsiteX68" fmla="*/ 179804 w 834449"/>
              <a:gd name="connsiteY68" fmla="*/ 375502 h 715242"/>
              <a:gd name="connsiteX69" fmla="*/ 179804 w 834449"/>
              <a:gd name="connsiteY69" fmla="*/ 529478 h 715242"/>
              <a:gd name="connsiteX70" fmla="*/ 140068 w 834449"/>
              <a:gd name="connsiteY70" fmla="*/ 522525 h 715242"/>
              <a:gd name="connsiteX71" fmla="*/ 140068 w 834449"/>
              <a:gd name="connsiteY71" fmla="*/ 483782 h 715242"/>
              <a:gd name="connsiteX72" fmla="*/ 179804 w 834449"/>
              <a:gd name="connsiteY72" fmla="*/ 489743 h 715242"/>
              <a:gd name="connsiteX73" fmla="*/ 179804 w 834449"/>
              <a:gd name="connsiteY73" fmla="*/ 529478 h 715242"/>
              <a:gd name="connsiteX74" fmla="*/ 100333 w 834449"/>
              <a:gd name="connsiteY74" fmla="*/ 367555 h 715242"/>
              <a:gd name="connsiteX75" fmla="*/ 100333 w 834449"/>
              <a:gd name="connsiteY75" fmla="*/ 349674 h 715242"/>
              <a:gd name="connsiteX76" fmla="*/ 140068 w 834449"/>
              <a:gd name="connsiteY76" fmla="*/ 364575 h 715242"/>
              <a:gd name="connsiteX77" fmla="*/ 140068 w 834449"/>
              <a:gd name="connsiteY77" fmla="*/ 401331 h 715242"/>
              <a:gd name="connsiteX78" fmla="*/ 100333 w 834449"/>
              <a:gd name="connsiteY78" fmla="*/ 367555 h 715242"/>
              <a:gd name="connsiteX79" fmla="*/ 100333 w 834449"/>
              <a:gd name="connsiteY79" fmla="*/ 510604 h 715242"/>
              <a:gd name="connsiteX80" fmla="*/ 60597 w 834449"/>
              <a:gd name="connsiteY80" fmla="*/ 476829 h 715242"/>
              <a:gd name="connsiteX81" fmla="*/ 60597 w 834449"/>
              <a:gd name="connsiteY81" fmla="*/ 458947 h 715242"/>
              <a:gd name="connsiteX82" fmla="*/ 100333 w 834449"/>
              <a:gd name="connsiteY82" fmla="*/ 473848 h 715242"/>
              <a:gd name="connsiteX83" fmla="*/ 100333 w 834449"/>
              <a:gd name="connsiteY83" fmla="*/ 510604 h 715242"/>
              <a:gd name="connsiteX84" fmla="*/ 60597 w 834449"/>
              <a:gd name="connsiteY84" fmla="*/ 200665 h 715242"/>
              <a:gd name="connsiteX85" fmla="*/ 100333 w 834449"/>
              <a:gd name="connsiteY85" fmla="*/ 215566 h 715242"/>
              <a:gd name="connsiteX86" fmla="*/ 100333 w 834449"/>
              <a:gd name="connsiteY86" fmla="*/ 252322 h 715242"/>
              <a:gd name="connsiteX87" fmla="*/ 60597 w 834449"/>
              <a:gd name="connsiteY87" fmla="*/ 218546 h 715242"/>
              <a:gd name="connsiteX88" fmla="*/ 60597 w 834449"/>
              <a:gd name="connsiteY88" fmla="*/ 200665 h 715242"/>
              <a:gd name="connsiteX89" fmla="*/ 179804 w 834449"/>
              <a:gd name="connsiteY89" fmla="*/ 232454 h 715242"/>
              <a:gd name="connsiteX90" fmla="*/ 179804 w 834449"/>
              <a:gd name="connsiteY90" fmla="*/ 272190 h 715242"/>
              <a:gd name="connsiteX91" fmla="*/ 140068 w 834449"/>
              <a:gd name="connsiteY91" fmla="*/ 265236 h 715242"/>
              <a:gd name="connsiteX92" fmla="*/ 140068 w 834449"/>
              <a:gd name="connsiteY92" fmla="*/ 226494 h 715242"/>
              <a:gd name="connsiteX93" fmla="*/ 179804 w 834449"/>
              <a:gd name="connsiteY93" fmla="*/ 232454 h 715242"/>
              <a:gd name="connsiteX94" fmla="*/ 279143 w 834449"/>
              <a:gd name="connsiteY94" fmla="*/ 59604 h 715242"/>
              <a:gd name="connsiteX95" fmla="*/ 497690 w 834449"/>
              <a:gd name="connsiteY95" fmla="*/ 119207 h 715242"/>
              <a:gd name="connsiteX96" fmla="*/ 279143 w 834449"/>
              <a:gd name="connsiteY96" fmla="*/ 178811 h 715242"/>
              <a:gd name="connsiteX97" fmla="*/ 60597 w 834449"/>
              <a:gd name="connsiteY97" fmla="*/ 119207 h 715242"/>
              <a:gd name="connsiteX98" fmla="*/ 279143 w 834449"/>
              <a:gd name="connsiteY98" fmla="*/ 59604 h 715242"/>
              <a:gd name="connsiteX99" fmla="*/ 338747 w 834449"/>
              <a:gd name="connsiteY99" fmla="*/ 530472 h 715242"/>
              <a:gd name="connsiteX100" fmla="*/ 299011 w 834449"/>
              <a:gd name="connsiteY100" fmla="*/ 496696 h 715242"/>
              <a:gd name="connsiteX101" fmla="*/ 299011 w 834449"/>
              <a:gd name="connsiteY101" fmla="*/ 478815 h 715242"/>
              <a:gd name="connsiteX102" fmla="*/ 338747 w 834449"/>
              <a:gd name="connsiteY102" fmla="*/ 493716 h 715242"/>
              <a:gd name="connsiteX103" fmla="*/ 338747 w 834449"/>
              <a:gd name="connsiteY103" fmla="*/ 530472 h 715242"/>
              <a:gd name="connsiteX104" fmla="*/ 457954 w 834449"/>
              <a:gd name="connsiteY104" fmla="*/ 252322 h 715242"/>
              <a:gd name="connsiteX105" fmla="*/ 457954 w 834449"/>
              <a:gd name="connsiteY105" fmla="*/ 216560 h 715242"/>
              <a:gd name="connsiteX106" fmla="*/ 497690 w 834449"/>
              <a:gd name="connsiteY106" fmla="*/ 200665 h 715242"/>
              <a:gd name="connsiteX107" fmla="*/ 497690 w 834449"/>
              <a:gd name="connsiteY107" fmla="*/ 218546 h 715242"/>
              <a:gd name="connsiteX108" fmla="*/ 457954 w 834449"/>
              <a:gd name="connsiteY108" fmla="*/ 252322 h 715242"/>
              <a:gd name="connsiteX109" fmla="*/ 378483 w 834449"/>
              <a:gd name="connsiteY109" fmla="*/ 271196 h 715242"/>
              <a:gd name="connsiteX110" fmla="*/ 378483 w 834449"/>
              <a:gd name="connsiteY110" fmla="*/ 232454 h 715242"/>
              <a:gd name="connsiteX111" fmla="*/ 418218 w 834449"/>
              <a:gd name="connsiteY111" fmla="*/ 226494 h 715242"/>
              <a:gd name="connsiteX112" fmla="*/ 418218 w 834449"/>
              <a:gd name="connsiteY112" fmla="*/ 264242 h 715242"/>
              <a:gd name="connsiteX113" fmla="*/ 378483 w 834449"/>
              <a:gd name="connsiteY113" fmla="*/ 271196 h 715242"/>
              <a:gd name="connsiteX114" fmla="*/ 299011 w 834449"/>
              <a:gd name="connsiteY114" fmla="*/ 278150 h 715242"/>
              <a:gd name="connsiteX115" fmla="*/ 299011 w 834449"/>
              <a:gd name="connsiteY115" fmla="*/ 238414 h 715242"/>
              <a:gd name="connsiteX116" fmla="*/ 338747 w 834449"/>
              <a:gd name="connsiteY116" fmla="*/ 236427 h 715242"/>
              <a:gd name="connsiteX117" fmla="*/ 338747 w 834449"/>
              <a:gd name="connsiteY117" fmla="*/ 276163 h 715242"/>
              <a:gd name="connsiteX118" fmla="*/ 299011 w 834449"/>
              <a:gd name="connsiteY118" fmla="*/ 278150 h 715242"/>
              <a:gd name="connsiteX119" fmla="*/ 219540 w 834449"/>
              <a:gd name="connsiteY119" fmla="*/ 276163 h 715242"/>
              <a:gd name="connsiteX120" fmla="*/ 219540 w 834449"/>
              <a:gd name="connsiteY120" fmla="*/ 236427 h 715242"/>
              <a:gd name="connsiteX121" fmla="*/ 259276 w 834449"/>
              <a:gd name="connsiteY121" fmla="*/ 238414 h 715242"/>
              <a:gd name="connsiteX122" fmla="*/ 259276 w 834449"/>
              <a:gd name="connsiteY122" fmla="*/ 278150 h 715242"/>
              <a:gd name="connsiteX123" fmla="*/ 219540 w 834449"/>
              <a:gd name="connsiteY123" fmla="*/ 276163 h 715242"/>
              <a:gd name="connsiteX124" fmla="*/ 736104 w 834449"/>
              <a:gd name="connsiteY124" fmla="*/ 397357 h 715242"/>
              <a:gd name="connsiteX125" fmla="*/ 517558 w 834449"/>
              <a:gd name="connsiteY125" fmla="*/ 456961 h 715242"/>
              <a:gd name="connsiteX126" fmla="*/ 299011 w 834449"/>
              <a:gd name="connsiteY126" fmla="*/ 397357 h 715242"/>
              <a:gd name="connsiteX127" fmla="*/ 517558 w 834449"/>
              <a:gd name="connsiteY127" fmla="*/ 337754 h 715242"/>
              <a:gd name="connsiteX128" fmla="*/ 736104 w 834449"/>
              <a:gd name="connsiteY128" fmla="*/ 397357 h 715242"/>
              <a:gd name="connsiteX129" fmla="*/ 795708 w 834449"/>
              <a:gd name="connsiteY129" fmla="*/ 427159 h 715242"/>
              <a:gd name="connsiteX130" fmla="*/ 795708 w 834449"/>
              <a:gd name="connsiteY130" fmla="*/ 397357 h 715242"/>
              <a:gd name="connsiteX131" fmla="*/ 687428 w 834449"/>
              <a:gd name="connsiteY131" fmla="*/ 298018 h 715242"/>
              <a:gd name="connsiteX132" fmla="*/ 595042 w 834449"/>
              <a:gd name="connsiteY132" fmla="*/ 282124 h 715242"/>
              <a:gd name="connsiteX133" fmla="*/ 596036 w 834449"/>
              <a:gd name="connsiteY133" fmla="*/ 268216 h 715242"/>
              <a:gd name="connsiteX134" fmla="*/ 556300 w 834449"/>
              <a:gd name="connsiteY134" fmla="*/ 198679 h 715242"/>
              <a:gd name="connsiteX135" fmla="*/ 556300 w 834449"/>
              <a:gd name="connsiteY135" fmla="*/ 119207 h 715242"/>
              <a:gd name="connsiteX136" fmla="*/ 448020 w 834449"/>
              <a:gd name="connsiteY136" fmla="*/ 19868 h 715242"/>
              <a:gd name="connsiteX137" fmla="*/ 278150 w 834449"/>
              <a:gd name="connsiteY137" fmla="*/ 0 h 715242"/>
              <a:gd name="connsiteX138" fmla="*/ 0 w 834449"/>
              <a:gd name="connsiteY138" fmla="*/ 119207 h 715242"/>
              <a:gd name="connsiteX139" fmla="*/ 0 w 834449"/>
              <a:gd name="connsiteY139" fmla="*/ 218546 h 715242"/>
              <a:gd name="connsiteX140" fmla="*/ 39736 w 834449"/>
              <a:gd name="connsiteY140" fmla="*/ 288084 h 715242"/>
              <a:gd name="connsiteX141" fmla="*/ 39736 w 834449"/>
              <a:gd name="connsiteY141" fmla="*/ 306958 h 715242"/>
              <a:gd name="connsiteX142" fmla="*/ 0 w 834449"/>
              <a:gd name="connsiteY142" fmla="*/ 377489 h 715242"/>
              <a:gd name="connsiteX143" fmla="*/ 0 w 834449"/>
              <a:gd name="connsiteY143" fmla="*/ 476829 h 715242"/>
              <a:gd name="connsiteX144" fmla="*/ 108280 w 834449"/>
              <a:gd name="connsiteY144" fmla="*/ 576168 h 715242"/>
              <a:gd name="connsiteX145" fmla="*/ 278150 w 834449"/>
              <a:gd name="connsiteY145" fmla="*/ 596036 h 715242"/>
              <a:gd name="connsiteX146" fmla="*/ 386430 w 834449"/>
              <a:gd name="connsiteY146" fmla="*/ 695375 h 715242"/>
              <a:gd name="connsiteX147" fmla="*/ 556300 w 834449"/>
              <a:gd name="connsiteY147" fmla="*/ 715243 h 715242"/>
              <a:gd name="connsiteX148" fmla="*/ 834450 w 834449"/>
              <a:gd name="connsiteY148" fmla="*/ 596036 h 715242"/>
              <a:gd name="connsiteX149" fmla="*/ 834450 w 834449"/>
              <a:gd name="connsiteY149" fmla="*/ 496696 h 715242"/>
              <a:gd name="connsiteX150" fmla="*/ 795708 w 834449"/>
              <a:gd name="connsiteY150" fmla="*/ 427159 h 71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834449" h="715242">
                <a:moveTo>
                  <a:pt x="775840" y="596036"/>
                </a:moveTo>
                <a:cubicBezTo>
                  <a:pt x="775840" y="608950"/>
                  <a:pt x="760939" y="620870"/>
                  <a:pt x="736104" y="629811"/>
                </a:cubicBezTo>
                <a:lnTo>
                  <a:pt x="736104" y="594049"/>
                </a:lnTo>
                <a:cubicBezTo>
                  <a:pt x="750012" y="590075"/>
                  <a:pt x="763919" y="584115"/>
                  <a:pt x="775840" y="578155"/>
                </a:cubicBezTo>
                <a:lnTo>
                  <a:pt x="775840" y="596036"/>
                </a:lnTo>
                <a:close/>
                <a:moveTo>
                  <a:pt x="696368" y="530472"/>
                </a:moveTo>
                <a:lnTo>
                  <a:pt x="696368" y="494710"/>
                </a:lnTo>
                <a:cubicBezTo>
                  <a:pt x="710276" y="490736"/>
                  <a:pt x="724183" y="484776"/>
                  <a:pt x="736104" y="478815"/>
                </a:cubicBezTo>
                <a:lnTo>
                  <a:pt x="736104" y="496696"/>
                </a:lnTo>
                <a:cubicBezTo>
                  <a:pt x="736104" y="509610"/>
                  <a:pt x="721203" y="521531"/>
                  <a:pt x="696368" y="530472"/>
                </a:cubicBezTo>
                <a:close/>
                <a:moveTo>
                  <a:pt x="696368" y="641732"/>
                </a:moveTo>
                <a:cubicBezTo>
                  <a:pt x="684448" y="644712"/>
                  <a:pt x="670540" y="646699"/>
                  <a:pt x="656633" y="648686"/>
                </a:cubicBezTo>
                <a:lnTo>
                  <a:pt x="656633" y="609943"/>
                </a:lnTo>
                <a:cubicBezTo>
                  <a:pt x="669547" y="607956"/>
                  <a:pt x="683454" y="605970"/>
                  <a:pt x="696368" y="603983"/>
                </a:cubicBezTo>
                <a:lnTo>
                  <a:pt x="696368" y="641732"/>
                </a:lnTo>
                <a:close/>
                <a:moveTo>
                  <a:pt x="616897" y="510604"/>
                </a:moveTo>
                <a:cubicBezTo>
                  <a:pt x="629811" y="508617"/>
                  <a:pt x="643718" y="506630"/>
                  <a:pt x="656633" y="504644"/>
                </a:cubicBezTo>
                <a:lnTo>
                  <a:pt x="656633" y="542392"/>
                </a:lnTo>
                <a:cubicBezTo>
                  <a:pt x="644712" y="545373"/>
                  <a:pt x="630804" y="547359"/>
                  <a:pt x="616897" y="549346"/>
                </a:cubicBezTo>
                <a:lnTo>
                  <a:pt x="616897" y="510604"/>
                </a:lnTo>
                <a:close/>
                <a:moveTo>
                  <a:pt x="616897" y="653652"/>
                </a:moveTo>
                <a:cubicBezTo>
                  <a:pt x="603983" y="654646"/>
                  <a:pt x="591069" y="655639"/>
                  <a:pt x="577161" y="655639"/>
                </a:cubicBezTo>
                <a:lnTo>
                  <a:pt x="577161" y="615904"/>
                </a:lnTo>
                <a:cubicBezTo>
                  <a:pt x="589082" y="615904"/>
                  <a:pt x="602989" y="614910"/>
                  <a:pt x="616897" y="613917"/>
                </a:cubicBezTo>
                <a:lnTo>
                  <a:pt x="616897" y="653652"/>
                </a:lnTo>
                <a:close/>
                <a:moveTo>
                  <a:pt x="537425" y="556300"/>
                </a:moveTo>
                <a:lnTo>
                  <a:pt x="537425" y="516564"/>
                </a:lnTo>
                <a:cubicBezTo>
                  <a:pt x="549346" y="516564"/>
                  <a:pt x="563254" y="515571"/>
                  <a:pt x="577161" y="514577"/>
                </a:cubicBezTo>
                <a:lnTo>
                  <a:pt x="577161" y="554313"/>
                </a:lnTo>
                <a:cubicBezTo>
                  <a:pt x="564247" y="555307"/>
                  <a:pt x="551333" y="555307"/>
                  <a:pt x="537425" y="556300"/>
                </a:cubicBezTo>
                <a:close/>
                <a:moveTo>
                  <a:pt x="537425" y="655639"/>
                </a:moveTo>
                <a:cubicBezTo>
                  <a:pt x="523518" y="655639"/>
                  <a:pt x="510604" y="654646"/>
                  <a:pt x="497690" y="653652"/>
                </a:cubicBezTo>
                <a:lnTo>
                  <a:pt x="497690" y="615904"/>
                </a:lnTo>
                <a:cubicBezTo>
                  <a:pt x="504644" y="615904"/>
                  <a:pt x="510604" y="615904"/>
                  <a:pt x="517558" y="615904"/>
                </a:cubicBezTo>
                <a:cubicBezTo>
                  <a:pt x="523518" y="615904"/>
                  <a:pt x="530472" y="615904"/>
                  <a:pt x="537425" y="615904"/>
                </a:cubicBezTo>
                <a:lnTo>
                  <a:pt x="537425" y="655639"/>
                </a:lnTo>
                <a:close/>
                <a:moveTo>
                  <a:pt x="457954" y="514577"/>
                </a:moveTo>
                <a:cubicBezTo>
                  <a:pt x="470868" y="515571"/>
                  <a:pt x="483782" y="516564"/>
                  <a:pt x="497690" y="516564"/>
                </a:cubicBezTo>
                <a:lnTo>
                  <a:pt x="497690" y="556300"/>
                </a:lnTo>
                <a:cubicBezTo>
                  <a:pt x="483782" y="556300"/>
                  <a:pt x="470868" y="555307"/>
                  <a:pt x="457954" y="554313"/>
                </a:cubicBezTo>
                <a:lnTo>
                  <a:pt x="457954" y="514577"/>
                </a:lnTo>
                <a:close/>
                <a:moveTo>
                  <a:pt x="457954" y="648686"/>
                </a:moveTo>
                <a:cubicBezTo>
                  <a:pt x="444047" y="646699"/>
                  <a:pt x="430139" y="644712"/>
                  <a:pt x="418218" y="641732"/>
                </a:cubicBezTo>
                <a:lnTo>
                  <a:pt x="418218" y="609943"/>
                </a:lnTo>
                <a:cubicBezTo>
                  <a:pt x="431132" y="611930"/>
                  <a:pt x="444047" y="612923"/>
                  <a:pt x="457954" y="613917"/>
                </a:cubicBezTo>
                <a:lnTo>
                  <a:pt x="457954" y="648686"/>
                </a:lnTo>
                <a:close/>
                <a:moveTo>
                  <a:pt x="378483" y="542392"/>
                </a:moveTo>
                <a:lnTo>
                  <a:pt x="378483" y="503650"/>
                </a:lnTo>
                <a:cubicBezTo>
                  <a:pt x="391397" y="505637"/>
                  <a:pt x="404311" y="508617"/>
                  <a:pt x="418218" y="509610"/>
                </a:cubicBezTo>
                <a:lnTo>
                  <a:pt x="418218" y="549346"/>
                </a:lnTo>
                <a:cubicBezTo>
                  <a:pt x="404311" y="547359"/>
                  <a:pt x="390403" y="545373"/>
                  <a:pt x="378483" y="542392"/>
                </a:cubicBezTo>
                <a:close/>
                <a:moveTo>
                  <a:pt x="378483" y="629811"/>
                </a:moveTo>
                <a:cubicBezTo>
                  <a:pt x="353648" y="619877"/>
                  <a:pt x="338747" y="607956"/>
                  <a:pt x="338747" y="596036"/>
                </a:cubicBezTo>
                <a:lnTo>
                  <a:pt x="338747" y="594049"/>
                </a:lnTo>
                <a:cubicBezTo>
                  <a:pt x="338747" y="594049"/>
                  <a:pt x="338747" y="594049"/>
                  <a:pt x="339740" y="594049"/>
                </a:cubicBezTo>
                <a:cubicBezTo>
                  <a:pt x="342721" y="595042"/>
                  <a:pt x="344707" y="596036"/>
                  <a:pt x="347687" y="596036"/>
                </a:cubicBezTo>
                <a:cubicBezTo>
                  <a:pt x="357621" y="599016"/>
                  <a:pt x="367555" y="601003"/>
                  <a:pt x="378483" y="602989"/>
                </a:cubicBezTo>
                <a:lnTo>
                  <a:pt x="378483" y="629811"/>
                </a:lnTo>
                <a:close/>
                <a:moveTo>
                  <a:pt x="219540" y="494710"/>
                </a:moveTo>
                <a:cubicBezTo>
                  <a:pt x="226494" y="494710"/>
                  <a:pt x="232454" y="495703"/>
                  <a:pt x="239408" y="495703"/>
                </a:cubicBezTo>
                <a:lnTo>
                  <a:pt x="239408" y="496696"/>
                </a:lnTo>
                <a:cubicBezTo>
                  <a:pt x="239408" y="510604"/>
                  <a:pt x="242388" y="524511"/>
                  <a:pt x="249342" y="535439"/>
                </a:cubicBezTo>
                <a:cubicBezTo>
                  <a:pt x="239408" y="535439"/>
                  <a:pt x="229474" y="534445"/>
                  <a:pt x="219540" y="533452"/>
                </a:cubicBezTo>
                <a:lnTo>
                  <a:pt x="219540" y="494710"/>
                </a:lnTo>
                <a:close/>
                <a:moveTo>
                  <a:pt x="179804" y="375502"/>
                </a:moveTo>
                <a:cubicBezTo>
                  <a:pt x="192718" y="377489"/>
                  <a:pt x="205632" y="380469"/>
                  <a:pt x="219540" y="381463"/>
                </a:cubicBezTo>
                <a:lnTo>
                  <a:pt x="219540" y="421199"/>
                </a:lnTo>
                <a:cubicBezTo>
                  <a:pt x="205632" y="419212"/>
                  <a:pt x="191725" y="417225"/>
                  <a:pt x="179804" y="414245"/>
                </a:cubicBezTo>
                <a:lnTo>
                  <a:pt x="179804" y="375502"/>
                </a:lnTo>
                <a:close/>
                <a:moveTo>
                  <a:pt x="179804" y="529478"/>
                </a:moveTo>
                <a:cubicBezTo>
                  <a:pt x="165897" y="527492"/>
                  <a:pt x="151989" y="525505"/>
                  <a:pt x="140068" y="522525"/>
                </a:cubicBezTo>
                <a:lnTo>
                  <a:pt x="140068" y="483782"/>
                </a:lnTo>
                <a:cubicBezTo>
                  <a:pt x="152982" y="485769"/>
                  <a:pt x="165897" y="488749"/>
                  <a:pt x="179804" y="489743"/>
                </a:cubicBezTo>
                <a:lnTo>
                  <a:pt x="179804" y="529478"/>
                </a:lnTo>
                <a:close/>
                <a:moveTo>
                  <a:pt x="100333" y="367555"/>
                </a:moveTo>
                <a:lnTo>
                  <a:pt x="100333" y="349674"/>
                </a:lnTo>
                <a:cubicBezTo>
                  <a:pt x="112253" y="355635"/>
                  <a:pt x="125167" y="360602"/>
                  <a:pt x="140068" y="364575"/>
                </a:cubicBezTo>
                <a:lnTo>
                  <a:pt x="140068" y="401331"/>
                </a:lnTo>
                <a:cubicBezTo>
                  <a:pt x="115234" y="392390"/>
                  <a:pt x="100333" y="380469"/>
                  <a:pt x="100333" y="367555"/>
                </a:cubicBezTo>
                <a:close/>
                <a:moveTo>
                  <a:pt x="100333" y="510604"/>
                </a:moveTo>
                <a:cubicBezTo>
                  <a:pt x="75498" y="500670"/>
                  <a:pt x="60597" y="488749"/>
                  <a:pt x="60597" y="476829"/>
                </a:cubicBezTo>
                <a:lnTo>
                  <a:pt x="60597" y="458947"/>
                </a:lnTo>
                <a:cubicBezTo>
                  <a:pt x="72518" y="464908"/>
                  <a:pt x="85432" y="469875"/>
                  <a:pt x="100333" y="473848"/>
                </a:cubicBezTo>
                <a:lnTo>
                  <a:pt x="100333" y="510604"/>
                </a:lnTo>
                <a:close/>
                <a:moveTo>
                  <a:pt x="60597" y="200665"/>
                </a:moveTo>
                <a:cubicBezTo>
                  <a:pt x="72518" y="206626"/>
                  <a:pt x="85432" y="211593"/>
                  <a:pt x="100333" y="215566"/>
                </a:cubicBezTo>
                <a:lnTo>
                  <a:pt x="100333" y="252322"/>
                </a:lnTo>
                <a:cubicBezTo>
                  <a:pt x="75498" y="242388"/>
                  <a:pt x="60597" y="230467"/>
                  <a:pt x="60597" y="218546"/>
                </a:cubicBezTo>
                <a:lnTo>
                  <a:pt x="60597" y="200665"/>
                </a:lnTo>
                <a:close/>
                <a:moveTo>
                  <a:pt x="179804" y="232454"/>
                </a:moveTo>
                <a:lnTo>
                  <a:pt x="179804" y="272190"/>
                </a:lnTo>
                <a:cubicBezTo>
                  <a:pt x="165897" y="270203"/>
                  <a:pt x="151989" y="268216"/>
                  <a:pt x="140068" y="265236"/>
                </a:cubicBezTo>
                <a:lnTo>
                  <a:pt x="140068" y="226494"/>
                </a:lnTo>
                <a:cubicBezTo>
                  <a:pt x="152982" y="228480"/>
                  <a:pt x="165897" y="230467"/>
                  <a:pt x="179804" y="232454"/>
                </a:cubicBezTo>
                <a:close/>
                <a:moveTo>
                  <a:pt x="279143" y="59604"/>
                </a:moveTo>
                <a:cubicBezTo>
                  <a:pt x="400337" y="59604"/>
                  <a:pt x="497690" y="86425"/>
                  <a:pt x="497690" y="119207"/>
                </a:cubicBezTo>
                <a:cubicBezTo>
                  <a:pt x="497690" y="151989"/>
                  <a:pt x="400337" y="178811"/>
                  <a:pt x="279143" y="178811"/>
                </a:cubicBezTo>
                <a:cubicBezTo>
                  <a:pt x="157949" y="178811"/>
                  <a:pt x="60597" y="151989"/>
                  <a:pt x="60597" y="119207"/>
                </a:cubicBezTo>
                <a:cubicBezTo>
                  <a:pt x="60597" y="86425"/>
                  <a:pt x="157949" y="59604"/>
                  <a:pt x="279143" y="59604"/>
                </a:cubicBezTo>
                <a:close/>
                <a:moveTo>
                  <a:pt x="338747" y="530472"/>
                </a:moveTo>
                <a:cubicBezTo>
                  <a:pt x="313912" y="520538"/>
                  <a:pt x="299011" y="508617"/>
                  <a:pt x="299011" y="496696"/>
                </a:cubicBezTo>
                <a:lnTo>
                  <a:pt x="299011" y="478815"/>
                </a:lnTo>
                <a:cubicBezTo>
                  <a:pt x="310932" y="484776"/>
                  <a:pt x="323846" y="489743"/>
                  <a:pt x="338747" y="493716"/>
                </a:cubicBezTo>
                <a:lnTo>
                  <a:pt x="338747" y="530472"/>
                </a:lnTo>
                <a:close/>
                <a:moveTo>
                  <a:pt x="457954" y="252322"/>
                </a:moveTo>
                <a:lnTo>
                  <a:pt x="457954" y="216560"/>
                </a:lnTo>
                <a:cubicBezTo>
                  <a:pt x="471862" y="212586"/>
                  <a:pt x="485769" y="206626"/>
                  <a:pt x="497690" y="200665"/>
                </a:cubicBezTo>
                <a:lnTo>
                  <a:pt x="497690" y="218546"/>
                </a:lnTo>
                <a:cubicBezTo>
                  <a:pt x="497690" y="231461"/>
                  <a:pt x="482789" y="243381"/>
                  <a:pt x="457954" y="252322"/>
                </a:cubicBezTo>
                <a:close/>
                <a:moveTo>
                  <a:pt x="378483" y="271196"/>
                </a:moveTo>
                <a:lnTo>
                  <a:pt x="378483" y="232454"/>
                </a:lnTo>
                <a:cubicBezTo>
                  <a:pt x="391397" y="230467"/>
                  <a:pt x="405304" y="228480"/>
                  <a:pt x="418218" y="226494"/>
                </a:cubicBezTo>
                <a:lnTo>
                  <a:pt x="418218" y="264242"/>
                </a:lnTo>
                <a:cubicBezTo>
                  <a:pt x="406298" y="267223"/>
                  <a:pt x="392390" y="269209"/>
                  <a:pt x="378483" y="271196"/>
                </a:cubicBezTo>
                <a:close/>
                <a:moveTo>
                  <a:pt x="299011" y="278150"/>
                </a:moveTo>
                <a:lnTo>
                  <a:pt x="299011" y="238414"/>
                </a:lnTo>
                <a:cubicBezTo>
                  <a:pt x="310932" y="238414"/>
                  <a:pt x="324839" y="237421"/>
                  <a:pt x="338747" y="236427"/>
                </a:cubicBezTo>
                <a:lnTo>
                  <a:pt x="338747" y="276163"/>
                </a:lnTo>
                <a:cubicBezTo>
                  <a:pt x="325833" y="277157"/>
                  <a:pt x="312919" y="277157"/>
                  <a:pt x="299011" y="278150"/>
                </a:cubicBezTo>
                <a:close/>
                <a:moveTo>
                  <a:pt x="219540" y="276163"/>
                </a:moveTo>
                <a:lnTo>
                  <a:pt x="219540" y="236427"/>
                </a:lnTo>
                <a:cubicBezTo>
                  <a:pt x="232454" y="237421"/>
                  <a:pt x="245368" y="238414"/>
                  <a:pt x="259276" y="238414"/>
                </a:cubicBezTo>
                <a:lnTo>
                  <a:pt x="259276" y="278150"/>
                </a:lnTo>
                <a:cubicBezTo>
                  <a:pt x="245368" y="277157"/>
                  <a:pt x="232454" y="277157"/>
                  <a:pt x="219540" y="276163"/>
                </a:cubicBezTo>
                <a:close/>
                <a:moveTo>
                  <a:pt x="736104" y="397357"/>
                </a:moveTo>
                <a:cubicBezTo>
                  <a:pt x="736104" y="430139"/>
                  <a:pt x="638752" y="456961"/>
                  <a:pt x="517558" y="456961"/>
                </a:cubicBezTo>
                <a:cubicBezTo>
                  <a:pt x="396364" y="456961"/>
                  <a:pt x="299011" y="430139"/>
                  <a:pt x="299011" y="397357"/>
                </a:cubicBezTo>
                <a:cubicBezTo>
                  <a:pt x="299011" y="364575"/>
                  <a:pt x="396364" y="337754"/>
                  <a:pt x="517558" y="337754"/>
                </a:cubicBezTo>
                <a:cubicBezTo>
                  <a:pt x="638752" y="337754"/>
                  <a:pt x="736104" y="364575"/>
                  <a:pt x="736104" y="397357"/>
                </a:cubicBezTo>
                <a:close/>
                <a:moveTo>
                  <a:pt x="795708" y="427159"/>
                </a:moveTo>
                <a:lnTo>
                  <a:pt x="795708" y="397357"/>
                </a:lnTo>
                <a:cubicBezTo>
                  <a:pt x="795708" y="350668"/>
                  <a:pt x="758952" y="316892"/>
                  <a:pt x="687428" y="298018"/>
                </a:cubicBezTo>
                <a:cubicBezTo>
                  <a:pt x="660606" y="291064"/>
                  <a:pt x="629811" y="285104"/>
                  <a:pt x="595042" y="282124"/>
                </a:cubicBezTo>
                <a:cubicBezTo>
                  <a:pt x="596036" y="278150"/>
                  <a:pt x="596036" y="273183"/>
                  <a:pt x="596036" y="268216"/>
                </a:cubicBezTo>
                <a:cubicBezTo>
                  <a:pt x="596036" y="240401"/>
                  <a:pt x="583122" y="216560"/>
                  <a:pt x="556300" y="198679"/>
                </a:cubicBezTo>
                <a:lnTo>
                  <a:pt x="556300" y="119207"/>
                </a:lnTo>
                <a:cubicBezTo>
                  <a:pt x="556300" y="72518"/>
                  <a:pt x="519544" y="38742"/>
                  <a:pt x="448020" y="19868"/>
                </a:cubicBezTo>
                <a:cubicBezTo>
                  <a:pt x="401331" y="6954"/>
                  <a:pt x="341727" y="0"/>
                  <a:pt x="278150" y="0"/>
                </a:cubicBezTo>
                <a:cubicBezTo>
                  <a:pt x="194705" y="0"/>
                  <a:pt x="0" y="11921"/>
                  <a:pt x="0" y="119207"/>
                </a:cubicBezTo>
                <a:lnTo>
                  <a:pt x="0" y="218546"/>
                </a:lnTo>
                <a:cubicBezTo>
                  <a:pt x="0" y="246361"/>
                  <a:pt x="12914" y="270203"/>
                  <a:pt x="39736" y="288084"/>
                </a:cubicBezTo>
                <a:lnTo>
                  <a:pt x="39736" y="306958"/>
                </a:lnTo>
                <a:cubicBezTo>
                  <a:pt x="15894" y="323846"/>
                  <a:pt x="0" y="346694"/>
                  <a:pt x="0" y="377489"/>
                </a:cubicBezTo>
                <a:lnTo>
                  <a:pt x="0" y="476829"/>
                </a:lnTo>
                <a:cubicBezTo>
                  <a:pt x="0" y="523518"/>
                  <a:pt x="36756" y="557293"/>
                  <a:pt x="108280" y="576168"/>
                </a:cubicBezTo>
                <a:cubicBezTo>
                  <a:pt x="154969" y="589082"/>
                  <a:pt x="214573" y="596036"/>
                  <a:pt x="278150" y="596036"/>
                </a:cubicBezTo>
                <a:cubicBezTo>
                  <a:pt x="278150" y="642725"/>
                  <a:pt x="314905" y="676500"/>
                  <a:pt x="386430" y="695375"/>
                </a:cubicBezTo>
                <a:cubicBezTo>
                  <a:pt x="433119" y="708289"/>
                  <a:pt x="492723" y="715243"/>
                  <a:pt x="556300" y="715243"/>
                </a:cubicBezTo>
                <a:cubicBezTo>
                  <a:pt x="639745" y="715243"/>
                  <a:pt x="834450" y="703322"/>
                  <a:pt x="834450" y="596036"/>
                </a:cubicBezTo>
                <a:lnTo>
                  <a:pt x="834450" y="496696"/>
                </a:lnTo>
                <a:cubicBezTo>
                  <a:pt x="835443" y="468881"/>
                  <a:pt x="822529" y="445040"/>
                  <a:pt x="795708" y="427159"/>
                </a:cubicBezTo>
                <a:close/>
              </a:path>
            </a:pathLst>
          </a:custGeom>
          <a:solidFill>
            <a:schemeClr val="bg1"/>
          </a:solidFill>
          <a:ln w="9922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4" name="Picture 43" descr="A yellow stars in a circle&#10;&#10;Description automatically generated">
            <a:extLst>
              <a:ext uri="{FF2B5EF4-FFF2-40B4-BE49-F238E27FC236}">
                <a16:creationId xmlns:a16="http://schemas.microsoft.com/office/drawing/2014/main" id="{2D13C28F-BA88-D0E7-D14E-D02BB5BB9EE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6903" y="3150033"/>
            <a:ext cx="1723259" cy="1078471"/>
          </a:xfrm>
          <a:prstGeom prst="rect">
            <a:avLst/>
          </a:prstGeom>
        </p:spPr>
      </p:pic>
      <p:sp>
        <p:nvSpPr>
          <p:cNvPr id="45" name="TextBox 47">
            <a:extLst>
              <a:ext uri="{FF2B5EF4-FFF2-40B4-BE49-F238E27FC236}">
                <a16:creationId xmlns:a16="http://schemas.microsoft.com/office/drawing/2014/main" id="{A06FF61C-69BD-DAF6-E336-E2CF113C1EE8}"/>
              </a:ext>
            </a:extLst>
          </p:cNvPr>
          <p:cNvSpPr txBox="1"/>
          <p:nvPr/>
        </p:nvSpPr>
        <p:spPr>
          <a:xfrm>
            <a:off x="7980027" y="4569258"/>
            <a:ext cx="3388783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 Funding: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not enough,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apply for/get..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F5303F-FF90-1B5C-2E8E-5AE2D38391F7}"/>
              </a:ext>
            </a:extLst>
          </p:cNvPr>
          <p:cNvGrpSpPr/>
          <p:nvPr/>
        </p:nvGrpSpPr>
        <p:grpSpPr>
          <a:xfrm>
            <a:off x="5577712" y="4523416"/>
            <a:ext cx="602993" cy="903654"/>
            <a:chOff x="5552462" y="4680798"/>
            <a:chExt cx="684000" cy="1025052"/>
          </a:xfrm>
        </p:grpSpPr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9C3040E5-F635-0229-ED32-C313BBAF2775}"/>
                </a:ext>
              </a:extLst>
            </p:cNvPr>
            <p:cNvSpPr/>
            <p:nvPr/>
          </p:nvSpPr>
          <p:spPr>
            <a:xfrm rot="8127283">
              <a:off x="5603919" y="4680798"/>
              <a:ext cx="586673" cy="586673"/>
            </a:xfrm>
            <a:prstGeom prst="teardrop">
              <a:avLst>
                <a:gd name="adj" fmla="val 129504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95D234-638D-FBB9-48C2-958F2B6361D7}"/>
                </a:ext>
              </a:extLst>
            </p:cNvPr>
            <p:cNvSpPr/>
            <p:nvPr/>
          </p:nvSpPr>
          <p:spPr>
            <a:xfrm>
              <a:off x="5790352" y="4835649"/>
              <a:ext cx="216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994A3A7-17ED-4DC2-4DB1-7FC454F4173B}"/>
                </a:ext>
              </a:extLst>
            </p:cNvPr>
            <p:cNvSpPr/>
            <p:nvPr/>
          </p:nvSpPr>
          <p:spPr>
            <a:xfrm>
              <a:off x="5552462" y="5489850"/>
              <a:ext cx="684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Box 47">
            <a:extLst>
              <a:ext uri="{FF2B5EF4-FFF2-40B4-BE49-F238E27FC236}">
                <a16:creationId xmlns:a16="http://schemas.microsoft.com/office/drawing/2014/main" id="{C974DA11-D1AF-80BA-E237-612FDE087D1E}"/>
              </a:ext>
            </a:extLst>
          </p:cNvPr>
          <p:cNvSpPr txBox="1"/>
          <p:nvPr/>
        </p:nvSpPr>
        <p:spPr>
          <a:xfrm>
            <a:off x="816648" y="4569258"/>
            <a:ext cx="5064141" cy="18158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EU-27 Mapping: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 and private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 schemes for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building decarbonization</a:t>
            </a:r>
          </a:p>
        </p:txBody>
      </p:sp>
      <p:pic>
        <p:nvPicPr>
          <p:cNvPr id="2058" name="Picture 10" descr="CoolLIFE | e-think">
            <a:extLst>
              <a:ext uri="{FF2B5EF4-FFF2-40B4-BE49-F238E27FC236}">
                <a16:creationId xmlns:a16="http://schemas.microsoft.com/office/drawing/2014/main" id="{226D6B5F-64DE-170C-A14C-B47F0889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12" y="2418521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PHEA – Egec">
            <a:extLst>
              <a:ext uri="{FF2B5EF4-FFF2-40B4-BE49-F238E27FC236}">
                <a16:creationId xmlns:a16="http://schemas.microsoft.com/office/drawing/2014/main" id="{633947DE-1849-F6AE-A894-6F3C03D2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7" y="3665112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7">
            <a:extLst>
              <a:ext uri="{FF2B5EF4-FFF2-40B4-BE49-F238E27FC236}">
                <a16:creationId xmlns:a16="http://schemas.microsoft.com/office/drawing/2014/main" id="{0D72B8EA-A683-0DC2-F84F-0AB0C756058E}"/>
              </a:ext>
            </a:extLst>
          </p:cNvPr>
          <p:cNvSpPr txBox="1"/>
          <p:nvPr/>
        </p:nvSpPr>
        <p:spPr>
          <a:xfrm>
            <a:off x="498834" y="1863565"/>
            <a:ext cx="1880284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Funded by:</a:t>
            </a:r>
          </a:p>
        </p:txBody>
      </p:sp>
    </p:spTree>
    <p:extLst>
      <p:ext uri="{BB962C8B-B14F-4D97-AF65-F5344CB8AC3E}">
        <p14:creationId xmlns:p14="http://schemas.microsoft.com/office/powerpoint/2010/main" val="28094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0" grpId="0"/>
      <p:bldP spid="45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6" y="1283322"/>
            <a:ext cx="3714367" cy="515357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19EDE-C654-481D-9FDE-180B3D1F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" y="1351601"/>
            <a:ext cx="35837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Mapping Overview</a:t>
            </a:r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57951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047" y="2554550"/>
            <a:ext cx="3060000" cy="840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EE256-D400-4821-BDDB-DCDA0D41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7" y="2852448"/>
            <a:ext cx="3044953" cy="325880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Almost </a:t>
            </a:r>
            <a:r>
              <a:rPr lang="en-US" sz="2000" b="1" dirty="0"/>
              <a:t>600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2/3 Public, 1/3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Italy, Sweden and Slovakia more private than public schemes (bank fragmentation)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DHC, GeoDHC and Cooling were addressed the least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Budget Opacity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578831C-848E-EAE6-C2F5-ED6683B2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3" y="301810"/>
            <a:ext cx="1721482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E969F0-3D0A-8B5D-5D6D-B5016106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58" y="27168"/>
            <a:ext cx="7560000" cy="6803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581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Types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Instrument and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Sectors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55DD-E5E4-97D7-7766-C5E175F2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1" y="1967124"/>
            <a:ext cx="11663199" cy="4150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02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Instruments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for</a:t>
            </a:r>
            <a:b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Building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Decarbonization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F8047-AB94-6BB2-B471-63FD2658E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9" y="1814841"/>
            <a:ext cx="11638714" cy="453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8925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Lessons Learned #1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1EEE77E-3100-FA6C-53CF-A49658A0100A}"/>
              </a:ext>
            </a:extLst>
          </p:cNvPr>
          <p:cNvGrpSpPr/>
          <p:nvPr/>
        </p:nvGrpSpPr>
        <p:grpSpPr>
          <a:xfrm>
            <a:off x="844847" y="5401506"/>
            <a:ext cx="5347511" cy="1392710"/>
            <a:chOff x="844847" y="5305809"/>
            <a:chExt cx="5347511" cy="1392710"/>
          </a:xfrm>
        </p:grpSpPr>
        <p:sp>
          <p:nvSpPr>
            <p:cNvPr id="9" name="Google Shape;501;p25">
              <a:extLst>
                <a:ext uri="{FF2B5EF4-FFF2-40B4-BE49-F238E27FC236}">
                  <a16:creationId xmlns:a16="http://schemas.microsoft.com/office/drawing/2014/main" id="{E4E9DBF5-7F1C-476E-EE52-D2E450E5C6C0}"/>
                </a:ext>
              </a:extLst>
            </p:cNvPr>
            <p:cNvSpPr/>
            <p:nvPr/>
          </p:nvSpPr>
          <p:spPr>
            <a:xfrm>
              <a:off x="844864" y="5305809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502;p25">
              <a:extLst>
                <a:ext uri="{FF2B5EF4-FFF2-40B4-BE49-F238E27FC236}">
                  <a16:creationId xmlns:a16="http://schemas.microsoft.com/office/drawing/2014/main" id="{C92761B0-3E36-96DA-062E-ABA91B88B83D}"/>
                </a:ext>
              </a:extLst>
            </p:cNvPr>
            <p:cNvSpPr/>
            <p:nvPr/>
          </p:nvSpPr>
          <p:spPr>
            <a:xfrm>
              <a:off x="844847" y="5305809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0" y="1"/>
                  </a:moveTo>
                  <a:lnTo>
                    <a:pt x="0" y="29468"/>
                  </a:lnTo>
                  <a:lnTo>
                    <a:pt x="17645" y="39863"/>
                  </a:lnTo>
                  <a:lnTo>
                    <a:pt x="35291" y="29468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507;p25">
              <a:extLst>
                <a:ext uri="{FF2B5EF4-FFF2-40B4-BE49-F238E27FC236}">
                  <a16:creationId xmlns:a16="http://schemas.microsoft.com/office/drawing/2014/main" id="{9A886052-3150-BB28-CF83-3E0EC9099750}"/>
                </a:ext>
              </a:extLst>
            </p:cNvPr>
            <p:cNvSpPr txBox="1"/>
            <p:nvPr/>
          </p:nvSpPr>
          <p:spPr>
            <a:xfrm>
              <a:off x="2204543" y="5319539"/>
              <a:ext cx="3987815" cy="101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89546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Able to pay 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does not mean being able to transition</a:t>
              </a:r>
              <a:endPara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DF0C37-774B-7199-2005-2F6184C09B58}"/>
              </a:ext>
            </a:extLst>
          </p:cNvPr>
          <p:cNvGrpSpPr/>
          <p:nvPr/>
        </p:nvGrpSpPr>
        <p:grpSpPr>
          <a:xfrm>
            <a:off x="844864" y="4173070"/>
            <a:ext cx="5521467" cy="1406441"/>
            <a:chOff x="844864" y="4194345"/>
            <a:chExt cx="5521467" cy="1406441"/>
          </a:xfrm>
        </p:grpSpPr>
        <p:sp>
          <p:nvSpPr>
            <p:cNvPr id="44" name="Google Shape;510;p25">
              <a:extLst>
                <a:ext uri="{FF2B5EF4-FFF2-40B4-BE49-F238E27FC236}">
                  <a16:creationId xmlns:a16="http://schemas.microsoft.com/office/drawing/2014/main" id="{52D85014-8AE3-9800-0B46-758489A6CF4B}"/>
                </a:ext>
              </a:extLst>
            </p:cNvPr>
            <p:cNvSpPr/>
            <p:nvPr/>
          </p:nvSpPr>
          <p:spPr>
            <a:xfrm>
              <a:off x="844864" y="4208076"/>
              <a:ext cx="5326233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28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8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Google Shape;511;p25">
              <a:extLst>
                <a:ext uri="{FF2B5EF4-FFF2-40B4-BE49-F238E27FC236}">
                  <a16:creationId xmlns:a16="http://schemas.microsoft.com/office/drawing/2014/main" id="{4A050CCB-8BC8-676D-9D20-5D03AA5BFE98}"/>
                </a:ext>
              </a:extLst>
            </p:cNvPr>
            <p:cNvSpPr/>
            <p:nvPr/>
          </p:nvSpPr>
          <p:spPr>
            <a:xfrm>
              <a:off x="844864" y="4208076"/>
              <a:ext cx="1259139" cy="1392710"/>
            </a:xfrm>
            <a:custGeom>
              <a:avLst/>
              <a:gdLst/>
              <a:ahLst/>
              <a:cxnLst/>
              <a:rect l="l" t="t" r="r" b="b"/>
              <a:pathLst>
                <a:path w="35290" h="39863" extrusionOk="0">
                  <a:moveTo>
                    <a:pt x="0" y="0"/>
                  </a:moveTo>
                  <a:lnTo>
                    <a:pt x="0" y="29468"/>
                  </a:lnTo>
                  <a:lnTo>
                    <a:pt x="17645" y="39862"/>
                  </a:lnTo>
                  <a:lnTo>
                    <a:pt x="35290" y="29468"/>
                  </a:lnTo>
                  <a:lnTo>
                    <a:pt x="35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517;p25">
              <a:extLst>
                <a:ext uri="{FF2B5EF4-FFF2-40B4-BE49-F238E27FC236}">
                  <a16:creationId xmlns:a16="http://schemas.microsoft.com/office/drawing/2014/main" id="{FF918362-AA41-91D2-21BA-36F8B05342CA}"/>
                </a:ext>
              </a:extLst>
            </p:cNvPr>
            <p:cNvSpPr txBox="1"/>
            <p:nvPr/>
          </p:nvSpPr>
          <p:spPr>
            <a:xfrm>
              <a:off x="2204545" y="4194345"/>
              <a:ext cx="4161786" cy="1043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176AB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Perception bias</a:t>
              </a: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higher costs/risks, lower profitability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6A9B42-85BA-10E8-D33A-CBAF4B885108}"/>
              </a:ext>
            </a:extLst>
          </p:cNvPr>
          <p:cNvGrpSpPr/>
          <p:nvPr/>
        </p:nvGrpSpPr>
        <p:grpSpPr>
          <a:xfrm>
            <a:off x="844847" y="2958364"/>
            <a:ext cx="5326250" cy="1392710"/>
            <a:chOff x="844847" y="3096577"/>
            <a:chExt cx="5326250" cy="1392710"/>
          </a:xfrm>
        </p:grpSpPr>
        <p:sp>
          <p:nvSpPr>
            <p:cNvPr id="71" name="Google Shape;520;p25">
              <a:extLst>
                <a:ext uri="{FF2B5EF4-FFF2-40B4-BE49-F238E27FC236}">
                  <a16:creationId xmlns:a16="http://schemas.microsoft.com/office/drawing/2014/main" id="{6A7BAEE0-E90F-448C-B801-6FDF35EA1801}"/>
                </a:ext>
              </a:extLst>
            </p:cNvPr>
            <p:cNvSpPr/>
            <p:nvPr/>
          </p:nvSpPr>
          <p:spPr>
            <a:xfrm>
              <a:off x="844864" y="3096577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9"/>
                  </a:lnTo>
                  <a:lnTo>
                    <a:pt x="132303" y="29469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Google Shape;521;p25">
              <a:extLst>
                <a:ext uri="{FF2B5EF4-FFF2-40B4-BE49-F238E27FC236}">
                  <a16:creationId xmlns:a16="http://schemas.microsoft.com/office/drawing/2014/main" id="{DB1A7383-D7F5-1AAC-3B1A-59CB76B97AB8}"/>
                </a:ext>
              </a:extLst>
            </p:cNvPr>
            <p:cNvSpPr/>
            <p:nvPr/>
          </p:nvSpPr>
          <p:spPr>
            <a:xfrm>
              <a:off x="844847" y="3096577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1"/>
                  </a:moveTo>
                  <a:lnTo>
                    <a:pt x="1" y="29469"/>
                  </a:lnTo>
                  <a:lnTo>
                    <a:pt x="17646" y="39863"/>
                  </a:lnTo>
                  <a:lnTo>
                    <a:pt x="35291" y="29469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" name="Google Shape;530;p25">
              <a:extLst>
                <a:ext uri="{FF2B5EF4-FFF2-40B4-BE49-F238E27FC236}">
                  <a16:creationId xmlns:a16="http://schemas.microsoft.com/office/drawing/2014/main" id="{81156854-2E02-F52B-6BD8-02C87A3B0C56}"/>
                </a:ext>
              </a:extLst>
            </p:cNvPr>
            <p:cNvSpPr txBox="1"/>
            <p:nvPr/>
          </p:nvSpPr>
          <p:spPr>
            <a:xfrm>
              <a:off x="2204544" y="3230440"/>
              <a:ext cx="3679464" cy="75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Without legal obligations, </a:t>
              </a:r>
              <a:r>
                <a:rPr kumimoji="0" lang="e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8D192B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incentives are not enough</a:t>
              </a:r>
              <a:endParaRPr kumimoji="0" sz="21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F5D7EE-7B39-6C25-79CB-9298AEF572E2}"/>
              </a:ext>
            </a:extLst>
          </p:cNvPr>
          <p:cNvGrpSpPr/>
          <p:nvPr/>
        </p:nvGrpSpPr>
        <p:grpSpPr>
          <a:xfrm>
            <a:off x="844847" y="1743658"/>
            <a:ext cx="5326250" cy="1392710"/>
            <a:chOff x="844847" y="1733025"/>
            <a:chExt cx="5326250" cy="1392710"/>
          </a:xfrm>
        </p:grpSpPr>
        <p:sp>
          <p:nvSpPr>
            <p:cNvPr id="85" name="Google Shape;534;p25">
              <a:extLst>
                <a:ext uri="{FF2B5EF4-FFF2-40B4-BE49-F238E27FC236}">
                  <a16:creationId xmlns:a16="http://schemas.microsoft.com/office/drawing/2014/main" id="{56B5C3B3-8844-9066-A255-0E23BA1ECA8C}"/>
                </a:ext>
              </a:extLst>
            </p:cNvPr>
            <p:cNvSpPr/>
            <p:nvPr/>
          </p:nvSpPr>
          <p:spPr>
            <a:xfrm>
              <a:off x="844865" y="1733025"/>
              <a:ext cx="5326232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40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40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Google Shape;535;p25">
              <a:extLst>
                <a:ext uri="{FF2B5EF4-FFF2-40B4-BE49-F238E27FC236}">
                  <a16:creationId xmlns:a16="http://schemas.microsoft.com/office/drawing/2014/main" id="{2651CD55-E6A8-E800-62F0-2D8766C725A9}"/>
                </a:ext>
              </a:extLst>
            </p:cNvPr>
            <p:cNvSpPr/>
            <p:nvPr/>
          </p:nvSpPr>
          <p:spPr>
            <a:xfrm>
              <a:off x="2029308" y="2170634"/>
              <a:ext cx="63760" cy="286207"/>
            </a:xfrm>
            <a:custGeom>
              <a:avLst/>
              <a:gdLst/>
              <a:ahLst/>
              <a:cxnLst/>
              <a:rect l="l" t="t" r="r" b="b"/>
              <a:pathLst>
                <a:path w="1787" h="8192" extrusionOk="0">
                  <a:moveTo>
                    <a:pt x="0" y="0"/>
                  </a:moveTo>
                  <a:lnTo>
                    <a:pt x="0" y="8192"/>
                  </a:lnTo>
                  <a:lnTo>
                    <a:pt x="1786" y="819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Google Shape;536;p25">
              <a:extLst>
                <a:ext uri="{FF2B5EF4-FFF2-40B4-BE49-F238E27FC236}">
                  <a16:creationId xmlns:a16="http://schemas.microsoft.com/office/drawing/2014/main" id="{18FA8CF5-583C-1BB6-AD2C-7A06D1BE9376}"/>
                </a:ext>
              </a:extLst>
            </p:cNvPr>
            <p:cNvSpPr/>
            <p:nvPr/>
          </p:nvSpPr>
          <p:spPr>
            <a:xfrm>
              <a:off x="1944354" y="2222621"/>
              <a:ext cx="63724" cy="234220"/>
            </a:xfrm>
            <a:custGeom>
              <a:avLst/>
              <a:gdLst/>
              <a:ahLst/>
              <a:cxnLst/>
              <a:rect l="l" t="t" r="r" b="b"/>
              <a:pathLst>
                <a:path w="1786" h="6704" extrusionOk="0">
                  <a:moveTo>
                    <a:pt x="0" y="1"/>
                  </a:moveTo>
                  <a:lnTo>
                    <a:pt x="0" y="6704"/>
                  </a:lnTo>
                  <a:lnTo>
                    <a:pt x="1786" y="6704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Google Shape;537;p25">
              <a:extLst>
                <a:ext uri="{FF2B5EF4-FFF2-40B4-BE49-F238E27FC236}">
                  <a16:creationId xmlns:a16="http://schemas.microsoft.com/office/drawing/2014/main" id="{D91CCA9B-F3B4-BD66-5F3F-C5782289EB91}"/>
                </a:ext>
              </a:extLst>
            </p:cNvPr>
            <p:cNvSpPr/>
            <p:nvPr/>
          </p:nvSpPr>
          <p:spPr>
            <a:xfrm>
              <a:off x="1864896" y="2274643"/>
              <a:ext cx="63760" cy="182199"/>
            </a:xfrm>
            <a:custGeom>
              <a:avLst/>
              <a:gdLst/>
              <a:ahLst/>
              <a:cxnLst/>
              <a:rect l="l" t="t" r="r" b="b"/>
              <a:pathLst>
                <a:path w="1787" h="5215" extrusionOk="0">
                  <a:moveTo>
                    <a:pt x="1" y="0"/>
                  </a:moveTo>
                  <a:lnTo>
                    <a:pt x="1" y="5215"/>
                  </a:lnTo>
                  <a:lnTo>
                    <a:pt x="1787" y="521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Google Shape;538;p25">
              <a:extLst>
                <a:ext uri="{FF2B5EF4-FFF2-40B4-BE49-F238E27FC236}">
                  <a16:creationId xmlns:a16="http://schemas.microsoft.com/office/drawing/2014/main" id="{F95D9769-4AFC-8E99-0221-FEDFAA309611}"/>
                </a:ext>
              </a:extLst>
            </p:cNvPr>
            <p:cNvSpPr/>
            <p:nvPr/>
          </p:nvSpPr>
          <p:spPr>
            <a:xfrm>
              <a:off x="1779942" y="2332045"/>
              <a:ext cx="63760" cy="124796"/>
            </a:xfrm>
            <a:custGeom>
              <a:avLst/>
              <a:gdLst/>
              <a:ahLst/>
              <a:cxnLst/>
              <a:rect l="l" t="t" r="r" b="b"/>
              <a:pathLst>
                <a:path w="1787" h="3572" extrusionOk="0">
                  <a:moveTo>
                    <a:pt x="0" y="0"/>
                  </a:moveTo>
                  <a:lnTo>
                    <a:pt x="0" y="3572"/>
                  </a:lnTo>
                  <a:lnTo>
                    <a:pt x="1786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Google Shape;539;p25">
              <a:extLst>
                <a:ext uri="{FF2B5EF4-FFF2-40B4-BE49-F238E27FC236}">
                  <a16:creationId xmlns:a16="http://schemas.microsoft.com/office/drawing/2014/main" id="{0AD6384E-8382-72D9-1DCF-428673D87F60}"/>
                </a:ext>
              </a:extLst>
            </p:cNvPr>
            <p:cNvSpPr/>
            <p:nvPr/>
          </p:nvSpPr>
          <p:spPr>
            <a:xfrm>
              <a:off x="844847" y="1733025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0"/>
                  </a:moveTo>
                  <a:lnTo>
                    <a:pt x="1" y="29468"/>
                  </a:lnTo>
                  <a:lnTo>
                    <a:pt x="17646" y="39862"/>
                  </a:lnTo>
                  <a:lnTo>
                    <a:pt x="35291" y="29468"/>
                  </a:lnTo>
                  <a:lnTo>
                    <a:pt x="35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" name="Google Shape;545;p25">
              <a:extLst>
                <a:ext uri="{FF2B5EF4-FFF2-40B4-BE49-F238E27FC236}">
                  <a16:creationId xmlns:a16="http://schemas.microsoft.com/office/drawing/2014/main" id="{C9DFC967-9BBC-C5CC-80B8-B52975110FBB}"/>
                </a:ext>
              </a:extLst>
            </p:cNvPr>
            <p:cNvSpPr txBox="1"/>
            <p:nvPr/>
          </p:nvSpPr>
          <p:spPr>
            <a:xfrm>
              <a:off x="2204544" y="1813735"/>
              <a:ext cx="3773870" cy="799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Public Incentives only partially ease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2656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access to credit</a:t>
              </a:r>
              <a:endPara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" name="Google Shape;501;p25">
            <a:extLst>
              <a:ext uri="{FF2B5EF4-FFF2-40B4-BE49-F238E27FC236}">
                <a16:creationId xmlns:a16="http://schemas.microsoft.com/office/drawing/2014/main" id="{D91122B6-FAF9-DEEA-46EF-2AEA2F699293}"/>
              </a:ext>
            </a:extLst>
          </p:cNvPr>
          <p:cNvSpPr/>
          <p:nvPr/>
        </p:nvSpPr>
        <p:spPr>
          <a:xfrm>
            <a:off x="6238732" y="5405046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 all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b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One-Stop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Shops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D4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Google Shape;510;p25">
            <a:extLst>
              <a:ext uri="{FF2B5EF4-FFF2-40B4-BE49-F238E27FC236}">
                <a16:creationId xmlns:a16="http://schemas.microsoft.com/office/drawing/2014/main" id="{5B0D8033-0830-E099-3630-AF893AB17BA3}"/>
              </a:ext>
            </a:extLst>
          </p:cNvPr>
          <p:cNvSpPr/>
          <p:nvPr/>
        </p:nvSpPr>
        <p:spPr>
          <a:xfrm>
            <a:off x="6238732" y="4185794"/>
            <a:ext cx="5400000" cy="1029535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28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8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176A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Communication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awareness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campaigns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consultations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engagement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open-access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etc.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Google Shape;520;p25">
            <a:extLst>
              <a:ext uri="{FF2B5EF4-FFF2-40B4-BE49-F238E27FC236}">
                <a16:creationId xmlns:a16="http://schemas.microsoft.com/office/drawing/2014/main" id="{6B9DB4F9-10D1-3E63-B962-73B085ECBA3C}"/>
              </a:ext>
            </a:extLst>
          </p:cNvPr>
          <p:cNvSpPr/>
          <p:nvPr/>
        </p:nvSpPr>
        <p:spPr>
          <a:xfrm>
            <a:off x="6238732" y="2966508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9"/>
                </a:lnTo>
                <a:lnTo>
                  <a:pt x="132303" y="29469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8D192B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Obligations to transition/decarbonize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white certificates, carbon tax, building codes for new constructions, etc.</a:t>
            </a:r>
          </a:p>
        </p:txBody>
      </p:sp>
      <p:sp>
        <p:nvSpPr>
          <p:cNvPr id="103" name="Google Shape;534;p25">
            <a:extLst>
              <a:ext uri="{FF2B5EF4-FFF2-40B4-BE49-F238E27FC236}">
                <a16:creationId xmlns:a16="http://schemas.microsoft.com/office/drawing/2014/main" id="{1962A5DE-320D-ED42-BC33-0F6AA0F60E97}"/>
              </a:ext>
            </a:extLst>
          </p:cNvPr>
          <p:cNvSpPr/>
          <p:nvPr/>
        </p:nvSpPr>
        <p:spPr>
          <a:xfrm>
            <a:off x="6238733" y="1747192"/>
            <a:ext cx="5400000" cy="10296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40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40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8000" tIns="91425" rIns="288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Benchmarking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Platform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 DEEP). Standard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Assessment Toolkit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Structural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borrowing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9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Lessons Learned #2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1EEE77E-3100-FA6C-53CF-A49658A0100A}"/>
              </a:ext>
            </a:extLst>
          </p:cNvPr>
          <p:cNvGrpSpPr/>
          <p:nvPr/>
        </p:nvGrpSpPr>
        <p:grpSpPr>
          <a:xfrm>
            <a:off x="844847" y="5401506"/>
            <a:ext cx="5347511" cy="1392710"/>
            <a:chOff x="844847" y="5305809"/>
            <a:chExt cx="5347511" cy="1392710"/>
          </a:xfrm>
        </p:grpSpPr>
        <p:sp>
          <p:nvSpPr>
            <p:cNvPr id="9" name="Google Shape;501;p25">
              <a:extLst>
                <a:ext uri="{FF2B5EF4-FFF2-40B4-BE49-F238E27FC236}">
                  <a16:creationId xmlns:a16="http://schemas.microsoft.com/office/drawing/2014/main" id="{E4E9DBF5-7F1C-476E-EE52-D2E450E5C6C0}"/>
                </a:ext>
              </a:extLst>
            </p:cNvPr>
            <p:cNvSpPr/>
            <p:nvPr/>
          </p:nvSpPr>
          <p:spPr>
            <a:xfrm>
              <a:off x="844864" y="5305809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502;p25">
              <a:extLst>
                <a:ext uri="{FF2B5EF4-FFF2-40B4-BE49-F238E27FC236}">
                  <a16:creationId xmlns:a16="http://schemas.microsoft.com/office/drawing/2014/main" id="{C92761B0-3E36-96DA-062E-ABA91B88B83D}"/>
                </a:ext>
              </a:extLst>
            </p:cNvPr>
            <p:cNvSpPr/>
            <p:nvPr/>
          </p:nvSpPr>
          <p:spPr>
            <a:xfrm>
              <a:off x="844847" y="5305809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0" y="1"/>
                  </a:moveTo>
                  <a:lnTo>
                    <a:pt x="0" y="29468"/>
                  </a:lnTo>
                  <a:lnTo>
                    <a:pt x="17645" y="39863"/>
                  </a:lnTo>
                  <a:lnTo>
                    <a:pt x="35291" y="29468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507;p25">
              <a:extLst>
                <a:ext uri="{FF2B5EF4-FFF2-40B4-BE49-F238E27FC236}">
                  <a16:creationId xmlns:a16="http://schemas.microsoft.com/office/drawing/2014/main" id="{9A886052-3150-BB28-CF83-3E0EC9099750}"/>
                </a:ext>
              </a:extLst>
            </p:cNvPr>
            <p:cNvSpPr txBox="1"/>
            <p:nvPr/>
          </p:nvSpPr>
          <p:spPr>
            <a:xfrm>
              <a:off x="2204543" y="5319539"/>
              <a:ext cx="3987815" cy="101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Great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proliferation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of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schemes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and </a:t>
              </a:r>
              <a:r>
                <a:rPr kumimoji="0" lang="de-AT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investment</a:t>
              </a: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increase</a:t>
              </a:r>
              <a:endPara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DF0C37-774B-7199-2005-2F6184C09B58}"/>
              </a:ext>
            </a:extLst>
          </p:cNvPr>
          <p:cNvGrpSpPr/>
          <p:nvPr/>
        </p:nvGrpSpPr>
        <p:grpSpPr>
          <a:xfrm>
            <a:off x="844864" y="4173070"/>
            <a:ext cx="5521467" cy="1406441"/>
            <a:chOff x="844864" y="4194345"/>
            <a:chExt cx="5521467" cy="1406441"/>
          </a:xfrm>
        </p:grpSpPr>
        <p:sp>
          <p:nvSpPr>
            <p:cNvPr id="44" name="Google Shape;510;p25">
              <a:extLst>
                <a:ext uri="{FF2B5EF4-FFF2-40B4-BE49-F238E27FC236}">
                  <a16:creationId xmlns:a16="http://schemas.microsoft.com/office/drawing/2014/main" id="{52D85014-8AE3-9800-0B46-758489A6CF4B}"/>
                </a:ext>
              </a:extLst>
            </p:cNvPr>
            <p:cNvSpPr/>
            <p:nvPr/>
          </p:nvSpPr>
          <p:spPr>
            <a:xfrm>
              <a:off x="844864" y="4208076"/>
              <a:ext cx="5326233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28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8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Google Shape;511;p25">
              <a:extLst>
                <a:ext uri="{FF2B5EF4-FFF2-40B4-BE49-F238E27FC236}">
                  <a16:creationId xmlns:a16="http://schemas.microsoft.com/office/drawing/2014/main" id="{4A050CCB-8BC8-676D-9D20-5D03AA5BFE98}"/>
                </a:ext>
              </a:extLst>
            </p:cNvPr>
            <p:cNvSpPr/>
            <p:nvPr/>
          </p:nvSpPr>
          <p:spPr>
            <a:xfrm>
              <a:off x="844864" y="4208076"/>
              <a:ext cx="1259139" cy="1392710"/>
            </a:xfrm>
            <a:custGeom>
              <a:avLst/>
              <a:gdLst/>
              <a:ahLst/>
              <a:cxnLst/>
              <a:rect l="l" t="t" r="r" b="b"/>
              <a:pathLst>
                <a:path w="35290" h="39863" extrusionOk="0">
                  <a:moveTo>
                    <a:pt x="0" y="0"/>
                  </a:moveTo>
                  <a:lnTo>
                    <a:pt x="0" y="29468"/>
                  </a:lnTo>
                  <a:lnTo>
                    <a:pt x="17645" y="39862"/>
                  </a:lnTo>
                  <a:lnTo>
                    <a:pt x="35290" y="29468"/>
                  </a:lnTo>
                  <a:lnTo>
                    <a:pt x="35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517;p25">
              <a:extLst>
                <a:ext uri="{FF2B5EF4-FFF2-40B4-BE49-F238E27FC236}">
                  <a16:creationId xmlns:a16="http://schemas.microsoft.com/office/drawing/2014/main" id="{FF918362-AA41-91D2-21BA-36F8B05342CA}"/>
                </a:ext>
              </a:extLst>
            </p:cNvPr>
            <p:cNvSpPr txBox="1"/>
            <p:nvPr/>
          </p:nvSpPr>
          <p:spPr>
            <a:xfrm>
              <a:off x="2204545" y="4194345"/>
              <a:ext cx="4161786" cy="1043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176AB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Dispersion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hard to find, overlapping, rapidly obsolete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6A9B42-85BA-10E8-D33A-CBAF4B885108}"/>
              </a:ext>
            </a:extLst>
          </p:cNvPr>
          <p:cNvGrpSpPr/>
          <p:nvPr/>
        </p:nvGrpSpPr>
        <p:grpSpPr>
          <a:xfrm>
            <a:off x="844847" y="2958364"/>
            <a:ext cx="5326250" cy="1392710"/>
            <a:chOff x="844847" y="3096577"/>
            <a:chExt cx="5326250" cy="1392710"/>
          </a:xfrm>
        </p:grpSpPr>
        <p:sp>
          <p:nvSpPr>
            <p:cNvPr id="71" name="Google Shape;520;p25">
              <a:extLst>
                <a:ext uri="{FF2B5EF4-FFF2-40B4-BE49-F238E27FC236}">
                  <a16:creationId xmlns:a16="http://schemas.microsoft.com/office/drawing/2014/main" id="{6A7BAEE0-E90F-448C-B801-6FDF35EA1801}"/>
                </a:ext>
              </a:extLst>
            </p:cNvPr>
            <p:cNvSpPr/>
            <p:nvPr/>
          </p:nvSpPr>
          <p:spPr>
            <a:xfrm>
              <a:off x="844864" y="3096577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9"/>
                  </a:lnTo>
                  <a:lnTo>
                    <a:pt x="132303" y="29469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Google Shape;521;p25">
              <a:extLst>
                <a:ext uri="{FF2B5EF4-FFF2-40B4-BE49-F238E27FC236}">
                  <a16:creationId xmlns:a16="http://schemas.microsoft.com/office/drawing/2014/main" id="{DB1A7383-D7F5-1AAC-3B1A-59CB76B97AB8}"/>
                </a:ext>
              </a:extLst>
            </p:cNvPr>
            <p:cNvSpPr/>
            <p:nvPr/>
          </p:nvSpPr>
          <p:spPr>
            <a:xfrm>
              <a:off x="844847" y="3096577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1"/>
                  </a:moveTo>
                  <a:lnTo>
                    <a:pt x="1" y="29469"/>
                  </a:lnTo>
                  <a:lnTo>
                    <a:pt x="17646" y="39863"/>
                  </a:lnTo>
                  <a:lnTo>
                    <a:pt x="35291" y="29469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" name="Google Shape;530;p25">
              <a:extLst>
                <a:ext uri="{FF2B5EF4-FFF2-40B4-BE49-F238E27FC236}">
                  <a16:creationId xmlns:a16="http://schemas.microsoft.com/office/drawing/2014/main" id="{81156854-2E02-F52B-6BD8-02C87A3B0C56}"/>
                </a:ext>
              </a:extLst>
            </p:cNvPr>
            <p:cNvSpPr txBox="1"/>
            <p:nvPr/>
          </p:nvSpPr>
          <p:spPr>
            <a:xfrm>
              <a:off x="2204544" y="3230440"/>
              <a:ext cx="3773870" cy="75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The n. of schemes indicates the strategy, not intensity of support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F5D7EE-7B39-6C25-79CB-9298AEF572E2}"/>
              </a:ext>
            </a:extLst>
          </p:cNvPr>
          <p:cNvGrpSpPr/>
          <p:nvPr/>
        </p:nvGrpSpPr>
        <p:grpSpPr>
          <a:xfrm>
            <a:off x="844847" y="1743658"/>
            <a:ext cx="5326250" cy="1392710"/>
            <a:chOff x="844847" y="1733025"/>
            <a:chExt cx="5326250" cy="1392710"/>
          </a:xfrm>
        </p:grpSpPr>
        <p:sp>
          <p:nvSpPr>
            <p:cNvPr id="85" name="Google Shape;534;p25">
              <a:extLst>
                <a:ext uri="{FF2B5EF4-FFF2-40B4-BE49-F238E27FC236}">
                  <a16:creationId xmlns:a16="http://schemas.microsoft.com/office/drawing/2014/main" id="{56B5C3B3-8844-9066-A255-0E23BA1ECA8C}"/>
                </a:ext>
              </a:extLst>
            </p:cNvPr>
            <p:cNvSpPr/>
            <p:nvPr/>
          </p:nvSpPr>
          <p:spPr>
            <a:xfrm>
              <a:off x="844865" y="1733025"/>
              <a:ext cx="5326232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40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40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Google Shape;535;p25">
              <a:extLst>
                <a:ext uri="{FF2B5EF4-FFF2-40B4-BE49-F238E27FC236}">
                  <a16:creationId xmlns:a16="http://schemas.microsoft.com/office/drawing/2014/main" id="{2651CD55-E6A8-E800-62F0-2D8766C725A9}"/>
                </a:ext>
              </a:extLst>
            </p:cNvPr>
            <p:cNvSpPr/>
            <p:nvPr/>
          </p:nvSpPr>
          <p:spPr>
            <a:xfrm>
              <a:off x="2029308" y="2170634"/>
              <a:ext cx="63760" cy="286207"/>
            </a:xfrm>
            <a:custGeom>
              <a:avLst/>
              <a:gdLst/>
              <a:ahLst/>
              <a:cxnLst/>
              <a:rect l="l" t="t" r="r" b="b"/>
              <a:pathLst>
                <a:path w="1787" h="8192" extrusionOk="0">
                  <a:moveTo>
                    <a:pt x="0" y="0"/>
                  </a:moveTo>
                  <a:lnTo>
                    <a:pt x="0" y="8192"/>
                  </a:lnTo>
                  <a:lnTo>
                    <a:pt x="1786" y="819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Google Shape;536;p25">
              <a:extLst>
                <a:ext uri="{FF2B5EF4-FFF2-40B4-BE49-F238E27FC236}">
                  <a16:creationId xmlns:a16="http://schemas.microsoft.com/office/drawing/2014/main" id="{18FA8CF5-583C-1BB6-AD2C-7A06D1BE9376}"/>
                </a:ext>
              </a:extLst>
            </p:cNvPr>
            <p:cNvSpPr/>
            <p:nvPr/>
          </p:nvSpPr>
          <p:spPr>
            <a:xfrm>
              <a:off x="1944354" y="2222621"/>
              <a:ext cx="63724" cy="234220"/>
            </a:xfrm>
            <a:custGeom>
              <a:avLst/>
              <a:gdLst/>
              <a:ahLst/>
              <a:cxnLst/>
              <a:rect l="l" t="t" r="r" b="b"/>
              <a:pathLst>
                <a:path w="1786" h="6704" extrusionOk="0">
                  <a:moveTo>
                    <a:pt x="0" y="1"/>
                  </a:moveTo>
                  <a:lnTo>
                    <a:pt x="0" y="6704"/>
                  </a:lnTo>
                  <a:lnTo>
                    <a:pt x="1786" y="6704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Google Shape;537;p25">
              <a:extLst>
                <a:ext uri="{FF2B5EF4-FFF2-40B4-BE49-F238E27FC236}">
                  <a16:creationId xmlns:a16="http://schemas.microsoft.com/office/drawing/2014/main" id="{D91CCA9B-F3B4-BD66-5F3F-C5782289EB91}"/>
                </a:ext>
              </a:extLst>
            </p:cNvPr>
            <p:cNvSpPr/>
            <p:nvPr/>
          </p:nvSpPr>
          <p:spPr>
            <a:xfrm>
              <a:off x="1864896" y="2274643"/>
              <a:ext cx="63760" cy="182199"/>
            </a:xfrm>
            <a:custGeom>
              <a:avLst/>
              <a:gdLst/>
              <a:ahLst/>
              <a:cxnLst/>
              <a:rect l="l" t="t" r="r" b="b"/>
              <a:pathLst>
                <a:path w="1787" h="5215" extrusionOk="0">
                  <a:moveTo>
                    <a:pt x="1" y="0"/>
                  </a:moveTo>
                  <a:lnTo>
                    <a:pt x="1" y="5215"/>
                  </a:lnTo>
                  <a:lnTo>
                    <a:pt x="1787" y="521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Google Shape;538;p25">
              <a:extLst>
                <a:ext uri="{FF2B5EF4-FFF2-40B4-BE49-F238E27FC236}">
                  <a16:creationId xmlns:a16="http://schemas.microsoft.com/office/drawing/2014/main" id="{F95D9769-4AFC-8E99-0221-FEDFAA309611}"/>
                </a:ext>
              </a:extLst>
            </p:cNvPr>
            <p:cNvSpPr/>
            <p:nvPr/>
          </p:nvSpPr>
          <p:spPr>
            <a:xfrm>
              <a:off x="1779942" y="2332045"/>
              <a:ext cx="63760" cy="124796"/>
            </a:xfrm>
            <a:custGeom>
              <a:avLst/>
              <a:gdLst/>
              <a:ahLst/>
              <a:cxnLst/>
              <a:rect l="l" t="t" r="r" b="b"/>
              <a:pathLst>
                <a:path w="1787" h="3572" extrusionOk="0">
                  <a:moveTo>
                    <a:pt x="0" y="0"/>
                  </a:moveTo>
                  <a:lnTo>
                    <a:pt x="0" y="3572"/>
                  </a:lnTo>
                  <a:lnTo>
                    <a:pt x="1786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Google Shape;539;p25">
              <a:extLst>
                <a:ext uri="{FF2B5EF4-FFF2-40B4-BE49-F238E27FC236}">
                  <a16:creationId xmlns:a16="http://schemas.microsoft.com/office/drawing/2014/main" id="{0AD6384E-8382-72D9-1DCF-428673D87F60}"/>
                </a:ext>
              </a:extLst>
            </p:cNvPr>
            <p:cNvSpPr/>
            <p:nvPr/>
          </p:nvSpPr>
          <p:spPr>
            <a:xfrm>
              <a:off x="844847" y="1733025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0"/>
                  </a:moveTo>
                  <a:lnTo>
                    <a:pt x="1" y="29468"/>
                  </a:lnTo>
                  <a:lnTo>
                    <a:pt x="17646" y="39862"/>
                  </a:lnTo>
                  <a:lnTo>
                    <a:pt x="35291" y="29468"/>
                  </a:lnTo>
                  <a:lnTo>
                    <a:pt x="35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" name="Google Shape;545;p25">
              <a:extLst>
                <a:ext uri="{FF2B5EF4-FFF2-40B4-BE49-F238E27FC236}">
                  <a16:creationId xmlns:a16="http://schemas.microsoft.com/office/drawing/2014/main" id="{C9DFC967-9BBC-C5CC-80B8-B52975110FBB}"/>
                </a:ext>
              </a:extLst>
            </p:cNvPr>
            <p:cNvSpPr txBox="1"/>
            <p:nvPr/>
          </p:nvSpPr>
          <p:spPr>
            <a:xfrm>
              <a:off x="2204544" y="1813735"/>
              <a:ext cx="3773870" cy="799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2656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Budget opacity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only erratically disclosed</a:t>
              </a:r>
              <a:endPara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" name="Google Shape;501;p25">
            <a:extLst>
              <a:ext uri="{FF2B5EF4-FFF2-40B4-BE49-F238E27FC236}">
                <a16:creationId xmlns:a16="http://schemas.microsoft.com/office/drawing/2014/main" id="{D91122B6-FAF9-DEEA-46EF-2AEA2F699293}"/>
              </a:ext>
            </a:extLst>
          </p:cNvPr>
          <p:cNvSpPr/>
          <p:nvPr/>
        </p:nvSpPr>
        <p:spPr>
          <a:xfrm>
            <a:off x="6238732" y="5405046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Despite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that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,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CET Investments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are still barely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half of what needed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to achieve 2030 targets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8D192B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510;p25">
            <a:extLst>
              <a:ext uri="{FF2B5EF4-FFF2-40B4-BE49-F238E27FC236}">
                <a16:creationId xmlns:a16="http://schemas.microsoft.com/office/drawing/2014/main" id="{5B0D8033-0830-E099-3630-AF893AB17BA3}"/>
              </a:ext>
            </a:extLst>
          </p:cNvPr>
          <p:cNvSpPr/>
          <p:nvPr/>
        </p:nvSpPr>
        <p:spPr>
          <a:xfrm>
            <a:off x="6238732" y="4185794"/>
            <a:ext cx="5400000" cy="1029535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28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8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Centralized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portals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national &amp; EU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level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A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CoolLIFE &amp; SAPHEA Tool &amp; Hub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Google Shape;520;p25">
            <a:extLst>
              <a:ext uri="{FF2B5EF4-FFF2-40B4-BE49-F238E27FC236}">
                <a16:creationId xmlns:a16="http://schemas.microsoft.com/office/drawing/2014/main" id="{6B9DB4F9-10D1-3E63-B962-73B085ECBA3C}"/>
              </a:ext>
            </a:extLst>
          </p:cNvPr>
          <p:cNvSpPr/>
          <p:nvPr/>
        </p:nvSpPr>
        <p:spPr>
          <a:xfrm>
            <a:off x="6238732" y="2966508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9"/>
                </a:lnTo>
                <a:lnTo>
                  <a:pt x="132303" y="29469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a higher number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ispersive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helpful to achieve a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8D192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outreach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03" name="Google Shape;534;p25">
            <a:extLst>
              <a:ext uri="{FF2B5EF4-FFF2-40B4-BE49-F238E27FC236}">
                <a16:creationId xmlns:a16="http://schemas.microsoft.com/office/drawing/2014/main" id="{1962A5DE-320D-ED42-BC33-0F6AA0F60E97}"/>
              </a:ext>
            </a:extLst>
          </p:cNvPr>
          <p:cNvSpPr/>
          <p:nvPr/>
        </p:nvSpPr>
        <p:spPr>
          <a:xfrm>
            <a:off x="6238733" y="1747192"/>
            <a:ext cx="5400000" cy="10296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40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40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8000" tIns="91425" rIns="288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Detailed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budget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would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disclose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details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</a:t>
            </a:r>
            <a:r>
              <a:rPr kumimoji="0" lang="de-A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usage</a:t>
            </a:r>
            <a:r>
              <a:rPr kumimoji="0" lang="de-A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de-A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effectiveness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3265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6D616-048F-72CE-98E7-03BA5D05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6C0DB56-F907-5F83-82B3-35D1B9BC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BAAC1-D268-B88A-DD23-3C9111A9A005}"/>
              </a:ext>
            </a:extLst>
          </p:cNvPr>
          <p:cNvSpPr txBox="1">
            <a:spLocks/>
          </p:cNvSpPr>
          <p:nvPr/>
        </p:nvSpPr>
        <p:spPr>
          <a:xfrm>
            <a:off x="621636" y="1714768"/>
            <a:ext cx="10944000" cy="900000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 virtual or physical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InfoPoint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, where homeowners and businesses can find all the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guidance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on steps and services to implement an energy/renovation project</a:t>
            </a: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B281BBA-A197-E293-2F99-93017A51B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2BBE750-2BBC-055B-F6FD-7DE8CF9AE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6F06D-8D14-58A5-CDD5-98A25C00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1ACE4-6410-ED10-4725-B15EFB639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dirty="0"/>
              <a:t>One-Stop Shops (OSS)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1F2E9B1-CCDC-7459-A6DF-5ADFB939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7" name="Google Shape;577;p27">
            <a:extLst>
              <a:ext uri="{FF2B5EF4-FFF2-40B4-BE49-F238E27FC236}">
                <a16:creationId xmlns:a16="http://schemas.microsoft.com/office/drawing/2014/main" id="{3C2A903E-ABF3-91C5-9181-F75CD3C47DAC}"/>
              </a:ext>
            </a:extLst>
          </p:cNvPr>
          <p:cNvGrpSpPr/>
          <p:nvPr/>
        </p:nvGrpSpPr>
        <p:grpSpPr>
          <a:xfrm>
            <a:off x="3928438" y="2728771"/>
            <a:ext cx="2165560" cy="3880657"/>
            <a:chOff x="3098059" y="1415363"/>
            <a:chExt cx="1462765" cy="2697700"/>
          </a:xfrm>
        </p:grpSpPr>
        <p:sp>
          <p:nvSpPr>
            <p:cNvPr id="8" name="Google Shape;578;p27">
              <a:extLst>
                <a:ext uri="{FF2B5EF4-FFF2-40B4-BE49-F238E27FC236}">
                  <a16:creationId xmlns:a16="http://schemas.microsoft.com/office/drawing/2014/main" id="{D464E59E-24A6-03C3-47F7-459401087665}"/>
                </a:ext>
              </a:extLst>
            </p:cNvPr>
            <p:cNvSpPr/>
            <p:nvPr/>
          </p:nvSpPr>
          <p:spPr>
            <a:xfrm>
              <a:off x="3098059" y="1848613"/>
              <a:ext cx="1456750" cy="2190091"/>
            </a:xfrm>
            <a:custGeom>
              <a:avLst/>
              <a:gdLst/>
              <a:ahLst/>
              <a:cxnLst/>
              <a:rect l="l" t="t" r="r" b="b"/>
              <a:pathLst>
                <a:path w="58270" h="94953" extrusionOk="0">
                  <a:moveTo>
                    <a:pt x="1" y="0"/>
                  </a:moveTo>
                  <a:lnTo>
                    <a:pt x="1" y="94952"/>
                  </a:lnTo>
                  <a:lnTo>
                    <a:pt x="58270" y="94952"/>
                  </a:lnTo>
                  <a:lnTo>
                    <a:pt x="58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Google Shape;579;p27">
              <a:extLst>
                <a:ext uri="{FF2B5EF4-FFF2-40B4-BE49-F238E27FC236}">
                  <a16:creationId xmlns:a16="http://schemas.microsoft.com/office/drawing/2014/main" id="{934E8D46-4AB1-F04B-D339-F8E921ECECA6}"/>
                </a:ext>
              </a:extLst>
            </p:cNvPr>
            <p:cNvSpPr/>
            <p:nvPr/>
          </p:nvSpPr>
          <p:spPr>
            <a:xfrm>
              <a:off x="3458038" y="1415363"/>
              <a:ext cx="725400" cy="802225"/>
            </a:xfrm>
            <a:custGeom>
              <a:avLst/>
              <a:gdLst/>
              <a:ahLst/>
              <a:cxnLst/>
              <a:rect l="l" t="t" r="r" b="b"/>
              <a:pathLst>
                <a:path w="29016" h="32089" extrusionOk="0">
                  <a:moveTo>
                    <a:pt x="14508" y="1"/>
                  </a:moveTo>
                  <a:cubicBezTo>
                    <a:pt x="13708" y="1"/>
                    <a:pt x="12907" y="209"/>
                    <a:pt x="12192" y="626"/>
                  </a:cubicBezTo>
                  <a:lnTo>
                    <a:pt x="2310" y="6329"/>
                  </a:lnTo>
                  <a:cubicBezTo>
                    <a:pt x="882" y="7151"/>
                    <a:pt x="0" y="8686"/>
                    <a:pt x="0" y="10341"/>
                  </a:cubicBezTo>
                  <a:lnTo>
                    <a:pt x="0" y="21748"/>
                  </a:lnTo>
                  <a:cubicBezTo>
                    <a:pt x="0" y="23403"/>
                    <a:pt x="882" y="24938"/>
                    <a:pt x="2310" y="25760"/>
                  </a:cubicBezTo>
                  <a:lnTo>
                    <a:pt x="12192" y="31463"/>
                  </a:lnTo>
                  <a:cubicBezTo>
                    <a:pt x="12907" y="31880"/>
                    <a:pt x="13708" y="32088"/>
                    <a:pt x="14508" y="32088"/>
                  </a:cubicBezTo>
                  <a:cubicBezTo>
                    <a:pt x="15309" y="32088"/>
                    <a:pt x="16110" y="31880"/>
                    <a:pt x="16824" y="31463"/>
                  </a:cubicBezTo>
                  <a:lnTo>
                    <a:pt x="26706" y="25760"/>
                  </a:lnTo>
                  <a:cubicBezTo>
                    <a:pt x="28135" y="24938"/>
                    <a:pt x="29016" y="23403"/>
                    <a:pt x="29016" y="21748"/>
                  </a:cubicBezTo>
                  <a:lnTo>
                    <a:pt x="29016" y="10341"/>
                  </a:lnTo>
                  <a:cubicBezTo>
                    <a:pt x="29016" y="8686"/>
                    <a:pt x="28135" y="7151"/>
                    <a:pt x="26706" y="6329"/>
                  </a:cubicBezTo>
                  <a:lnTo>
                    <a:pt x="16824" y="626"/>
                  </a:lnTo>
                  <a:cubicBezTo>
                    <a:pt x="16110" y="209"/>
                    <a:pt x="15309" y="1"/>
                    <a:pt x="14508" y="1"/>
                  </a:cubicBezTo>
                  <a:close/>
                </a:path>
              </a:pathLst>
            </a:custGeom>
            <a:solidFill>
              <a:schemeClr val="accent4"/>
            </a:solidFill>
            <a:ln w="3720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" name="Google Shape;580;p27">
              <a:extLst>
                <a:ext uri="{FF2B5EF4-FFF2-40B4-BE49-F238E27FC236}">
                  <a16:creationId xmlns:a16="http://schemas.microsoft.com/office/drawing/2014/main" id="{0CAF2D1F-5DD4-8691-2FFA-FAB5FED688F5}"/>
                </a:ext>
              </a:extLst>
            </p:cNvPr>
            <p:cNvGrpSpPr/>
            <p:nvPr/>
          </p:nvGrpSpPr>
          <p:grpSpPr>
            <a:xfrm>
              <a:off x="3659100" y="1646857"/>
              <a:ext cx="340573" cy="339271"/>
              <a:chOff x="2085450" y="842250"/>
              <a:chExt cx="483700" cy="481850"/>
            </a:xfrm>
          </p:grpSpPr>
          <p:sp>
            <p:nvSpPr>
              <p:cNvPr id="15" name="Google Shape;581;p27">
                <a:extLst>
                  <a:ext uri="{FF2B5EF4-FFF2-40B4-BE49-F238E27FC236}">
                    <a16:creationId xmlns:a16="http://schemas.microsoft.com/office/drawing/2014/main" id="{8DAADB0F-EA23-C305-9D49-57621FABF7AA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Google Shape;582;p27">
                <a:extLst>
                  <a:ext uri="{FF2B5EF4-FFF2-40B4-BE49-F238E27FC236}">
                    <a16:creationId xmlns:a16="http://schemas.microsoft.com/office/drawing/2014/main" id="{589D2981-95CF-B6A3-B65B-F806803711B4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Google Shape;583;p27">
                <a:extLst>
                  <a:ext uri="{FF2B5EF4-FFF2-40B4-BE49-F238E27FC236}">
                    <a16:creationId xmlns:a16="http://schemas.microsoft.com/office/drawing/2014/main" id="{A11FD408-A567-1317-5DBF-65F185123A25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2" name="Google Shape;584;p27">
              <a:extLst>
                <a:ext uri="{FF2B5EF4-FFF2-40B4-BE49-F238E27FC236}">
                  <a16:creationId xmlns:a16="http://schemas.microsoft.com/office/drawing/2014/main" id="{8B77A05B-BE00-0210-DF99-B9CCAB4339B1}"/>
                </a:ext>
              </a:extLst>
            </p:cNvPr>
            <p:cNvSpPr txBox="1"/>
            <p:nvPr/>
          </p:nvSpPr>
          <p:spPr>
            <a:xfrm>
              <a:off x="3104024" y="2849633"/>
              <a:ext cx="145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It also acts as main contact and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pushes suppliers to comply with their promises.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585;p27">
              <a:extLst>
                <a:ext uri="{FF2B5EF4-FFF2-40B4-BE49-F238E27FC236}">
                  <a16:creationId xmlns:a16="http://schemas.microsoft.com/office/drawing/2014/main" id="{9B67B86F-5740-D503-43BA-BF1DB87D2FAE}"/>
                </a:ext>
              </a:extLst>
            </p:cNvPr>
            <p:cNvSpPr txBox="1"/>
            <p:nvPr/>
          </p:nvSpPr>
          <p:spPr>
            <a:xfrm>
              <a:off x="3104024" y="2211431"/>
              <a:ext cx="14568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Coordination</a:t>
              </a:r>
              <a:endPara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586;p27">
              <a:extLst>
                <a:ext uri="{FF2B5EF4-FFF2-40B4-BE49-F238E27FC236}">
                  <a16:creationId xmlns:a16="http://schemas.microsoft.com/office/drawing/2014/main" id="{34318C4E-D9FA-EB9B-EDB8-A7AD4F6CD766}"/>
                </a:ext>
              </a:extLst>
            </p:cNvPr>
            <p:cNvSpPr/>
            <p:nvPr/>
          </p:nvSpPr>
          <p:spPr>
            <a:xfrm>
              <a:off x="3751625" y="3960663"/>
              <a:ext cx="152400" cy="1524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8" name="Google Shape;587;p27">
            <a:extLst>
              <a:ext uri="{FF2B5EF4-FFF2-40B4-BE49-F238E27FC236}">
                <a16:creationId xmlns:a16="http://schemas.microsoft.com/office/drawing/2014/main" id="{86389832-EFCD-6EF8-58DE-7B6A6736E8DD}"/>
              </a:ext>
            </a:extLst>
          </p:cNvPr>
          <p:cNvGrpSpPr/>
          <p:nvPr/>
        </p:nvGrpSpPr>
        <p:grpSpPr>
          <a:xfrm>
            <a:off x="8342597" y="2728771"/>
            <a:ext cx="2161314" cy="3880657"/>
            <a:chOff x="6079678" y="1415363"/>
            <a:chExt cx="1459897" cy="2697700"/>
          </a:xfrm>
        </p:grpSpPr>
        <p:sp>
          <p:nvSpPr>
            <p:cNvPr id="19" name="Google Shape;588;p27">
              <a:extLst>
                <a:ext uri="{FF2B5EF4-FFF2-40B4-BE49-F238E27FC236}">
                  <a16:creationId xmlns:a16="http://schemas.microsoft.com/office/drawing/2014/main" id="{70EFD694-2130-71B6-B5A7-14DDBB6D549D}"/>
                </a:ext>
              </a:extLst>
            </p:cNvPr>
            <p:cNvSpPr/>
            <p:nvPr/>
          </p:nvSpPr>
          <p:spPr>
            <a:xfrm>
              <a:off x="6079678" y="1848613"/>
              <a:ext cx="1456750" cy="2190091"/>
            </a:xfrm>
            <a:custGeom>
              <a:avLst/>
              <a:gdLst/>
              <a:ahLst/>
              <a:cxnLst/>
              <a:rect l="l" t="t" r="r" b="b"/>
              <a:pathLst>
                <a:path w="58270" h="94953" extrusionOk="0">
                  <a:moveTo>
                    <a:pt x="1" y="0"/>
                  </a:moveTo>
                  <a:lnTo>
                    <a:pt x="1" y="94952"/>
                  </a:lnTo>
                  <a:lnTo>
                    <a:pt x="58270" y="94952"/>
                  </a:lnTo>
                  <a:lnTo>
                    <a:pt x="58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589;p27">
              <a:extLst>
                <a:ext uri="{FF2B5EF4-FFF2-40B4-BE49-F238E27FC236}">
                  <a16:creationId xmlns:a16="http://schemas.microsoft.com/office/drawing/2014/main" id="{A8700DBB-6006-9534-AF4E-B51AA47E29EB}"/>
                </a:ext>
              </a:extLst>
            </p:cNvPr>
            <p:cNvSpPr/>
            <p:nvPr/>
          </p:nvSpPr>
          <p:spPr>
            <a:xfrm>
              <a:off x="6449488" y="1415363"/>
              <a:ext cx="725700" cy="802225"/>
            </a:xfrm>
            <a:custGeom>
              <a:avLst/>
              <a:gdLst/>
              <a:ahLst/>
              <a:cxnLst/>
              <a:rect l="l" t="t" r="r" b="b"/>
              <a:pathLst>
                <a:path w="29028" h="32089" extrusionOk="0">
                  <a:moveTo>
                    <a:pt x="14514" y="1"/>
                  </a:moveTo>
                  <a:cubicBezTo>
                    <a:pt x="13713" y="1"/>
                    <a:pt x="12913" y="209"/>
                    <a:pt x="12192" y="626"/>
                  </a:cubicBezTo>
                  <a:lnTo>
                    <a:pt x="2322" y="6329"/>
                  </a:lnTo>
                  <a:cubicBezTo>
                    <a:pt x="881" y="7151"/>
                    <a:pt x="0" y="8686"/>
                    <a:pt x="0" y="10341"/>
                  </a:cubicBezTo>
                  <a:lnTo>
                    <a:pt x="0" y="21748"/>
                  </a:lnTo>
                  <a:cubicBezTo>
                    <a:pt x="0" y="23403"/>
                    <a:pt x="881" y="24938"/>
                    <a:pt x="2322" y="25760"/>
                  </a:cubicBezTo>
                  <a:lnTo>
                    <a:pt x="12192" y="31463"/>
                  </a:lnTo>
                  <a:cubicBezTo>
                    <a:pt x="12913" y="31880"/>
                    <a:pt x="13713" y="32088"/>
                    <a:pt x="14514" y="32088"/>
                  </a:cubicBezTo>
                  <a:cubicBezTo>
                    <a:pt x="15315" y="32088"/>
                    <a:pt x="16115" y="31880"/>
                    <a:pt x="16836" y="31463"/>
                  </a:cubicBezTo>
                  <a:lnTo>
                    <a:pt x="26706" y="25760"/>
                  </a:lnTo>
                  <a:cubicBezTo>
                    <a:pt x="28147" y="24938"/>
                    <a:pt x="29028" y="23403"/>
                    <a:pt x="29028" y="21748"/>
                  </a:cubicBezTo>
                  <a:lnTo>
                    <a:pt x="29028" y="10341"/>
                  </a:lnTo>
                  <a:cubicBezTo>
                    <a:pt x="29028" y="8686"/>
                    <a:pt x="28147" y="7151"/>
                    <a:pt x="26706" y="6329"/>
                  </a:cubicBezTo>
                  <a:lnTo>
                    <a:pt x="16836" y="626"/>
                  </a:lnTo>
                  <a:cubicBezTo>
                    <a:pt x="16115" y="209"/>
                    <a:pt x="15315" y="1"/>
                    <a:pt x="14514" y="1"/>
                  </a:cubicBezTo>
                  <a:close/>
                </a:path>
              </a:pathLst>
            </a:custGeom>
            <a:solidFill>
              <a:schemeClr val="accent5"/>
            </a:solidFill>
            <a:ln w="3720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1" name="Google Shape;590;p27">
              <a:extLst>
                <a:ext uri="{FF2B5EF4-FFF2-40B4-BE49-F238E27FC236}">
                  <a16:creationId xmlns:a16="http://schemas.microsoft.com/office/drawing/2014/main" id="{43EF17C3-1D5C-BAA6-E4B3-6D46913663B9}"/>
                </a:ext>
              </a:extLst>
            </p:cNvPr>
            <p:cNvGrpSpPr/>
            <p:nvPr/>
          </p:nvGrpSpPr>
          <p:grpSpPr>
            <a:xfrm>
              <a:off x="6642696" y="1667410"/>
              <a:ext cx="339306" cy="298186"/>
              <a:chOff x="2085450" y="2057100"/>
              <a:chExt cx="481900" cy="423500"/>
            </a:xfrm>
          </p:grpSpPr>
          <p:sp>
            <p:nvSpPr>
              <p:cNvPr id="25" name="Google Shape;591;p27">
                <a:extLst>
                  <a:ext uri="{FF2B5EF4-FFF2-40B4-BE49-F238E27FC236}">
                    <a16:creationId xmlns:a16="http://schemas.microsoft.com/office/drawing/2014/main" id="{B2F96C56-468F-D8A5-5F5A-1BD50BDA6B9C}"/>
                  </a:ext>
                </a:extLst>
              </p:cNvPr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16758" extrusionOk="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Google Shape;592;p27">
                <a:extLst>
                  <a:ext uri="{FF2B5EF4-FFF2-40B4-BE49-F238E27FC236}">
                    <a16:creationId xmlns:a16="http://schemas.microsoft.com/office/drawing/2014/main" id="{FE94E850-EAE5-19EF-1543-85AA2C831401}"/>
                  </a:ext>
                </a:extLst>
              </p:cNvPr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5722" h="16626" extrusionOk="0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Google Shape;593;p27">
                <a:extLst>
                  <a:ext uri="{FF2B5EF4-FFF2-40B4-BE49-F238E27FC236}">
                    <a16:creationId xmlns:a16="http://schemas.microsoft.com/office/drawing/2014/main" id="{62CE8438-843A-E8D2-B381-2F8FAD54AF9D}"/>
                  </a:ext>
                </a:extLst>
              </p:cNvPr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16757" extrusionOk="0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2" name="Google Shape;594;p27">
              <a:extLst>
                <a:ext uri="{FF2B5EF4-FFF2-40B4-BE49-F238E27FC236}">
                  <a16:creationId xmlns:a16="http://schemas.microsoft.com/office/drawing/2014/main" id="{D9E8EABB-9C17-0480-A0CB-2AB464D17C93}"/>
                </a:ext>
              </a:extLst>
            </p:cNvPr>
            <p:cNvSpPr txBox="1"/>
            <p:nvPr/>
          </p:nvSpPr>
          <p:spPr>
            <a:xfrm>
              <a:off x="6082775" y="2849633"/>
              <a:ext cx="145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It also guarantees the energy savings for the contract duration and is paid through energy savings achieved.</a:t>
              </a:r>
            </a:p>
          </p:txBody>
        </p:sp>
        <p:sp>
          <p:nvSpPr>
            <p:cNvPr id="23" name="Google Shape;595;p27">
              <a:extLst>
                <a:ext uri="{FF2B5EF4-FFF2-40B4-BE49-F238E27FC236}">
                  <a16:creationId xmlns:a16="http://schemas.microsoft.com/office/drawing/2014/main" id="{47CDF459-C6B0-9B56-31D8-E10CDC795CFF}"/>
                </a:ext>
              </a:extLst>
            </p:cNvPr>
            <p:cNvSpPr txBox="1"/>
            <p:nvPr/>
          </p:nvSpPr>
          <p:spPr>
            <a:xfrm>
              <a:off x="6082775" y="2211431"/>
              <a:ext cx="14568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ESCO-type</a:t>
              </a:r>
              <a:endPara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" name="Google Shape;596;p27">
              <a:extLst>
                <a:ext uri="{FF2B5EF4-FFF2-40B4-BE49-F238E27FC236}">
                  <a16:creationId xmlns:a16="http://schemas.microsoft.com/office/drawing/2014/main" id="{11F67C79-A8ED-A15E-B618-4895BFE313AF}"/>
                </a:ext>
              </a:extLst>
            </p:cNvPr>
            <p:cNvSpPr/>
            <p:nvPr/>
          </p:nvSpPr>
          <p:spPr>
            <a:xfrm>
              <a:off x="6736138" y="3960663"/>
              <a:ext cx="152400" cy="1524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8" name="Google Shape;597;p27">
            <a:extLst>
              <a:ext uri="{FF2B5EF4-FFF2-40B4-BE49-F238E27FC236}">
                <a16:creationId xmlns:a16="http://schemas.microsoft.com/office/drawing/2014/main" id="{AAB94844-207F-0643-8E25-16EC70FEF636}"/>
              </a:ext>
            </a:extLst>
          </p:cNvPr>
          <p:cNvGrpSpPr/>
          <p:nvPr/>
        </p:nvGrpSpPr>
        <p:grpSpPr>
          <a:xfrm>
            <a:off x="1695450" y="2728771"/>
            <a:ext cx="2169609" cy="3880657"/>
            <a:chOff x="1604550" y="1415363"/>
            <a:chExt cx="1465500" cy="2697700"/>
          </a:xfrm>
        </p:grpSpPr>
        <p:sp>
          <p:nvSpPr>
            <p:cNvPr id="29" name="Google Shape;598;p27">
              <a:extLst>
                <a:ext uri="{FF2B5EF4-FFF2-40B4-BE49-F238E27FC236}">
                  <a16:creationId xmlns:a16="http://schemas.microsoft.com/office/drawing/2014/main" id="{04442701-DB21-AF13-DA9B-8C7CB9A8CD7C}"/>
                </a:ext>
              </a:extLst>
            </p:cNvPr>
            <p:cNvSpPr/>
            <p:nvPr/>
          </p:nvSpPr>
          <p:spPr>
            <a:xfrm>
              <a:off x="1604550" y="1848613"/>
              <a:ext cx="1465375" cy="2190091"/>
            </a:xfrm>
            <a:custGeom>
              <a:avLst/>
              <a:gdLst/>
              <a:ahLst/>
              <a:cxnLst/>
              <a:rect l="l" t="t" r="r" b="b"/>
              <a:pathLst>
                <a:path w="58615" h="94953" extrusionOk="0">
                  <a:moveTo>
                    <a:pt x="0" y="0"/>
                  </a:moveTo>
                  <a:lnTo>
                    <a:pt x="0" y="94952"/>
                  </a:lnTo>
                  <a:lnTo>
                    <a:pt x="58615" y="94952"/>
                  </a:lnTo>
                  <a:lnTo>
                    <a:pt x="586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Google Shape;599;p27">
              <a:extLst>
                <a:ext uri="{FF2B5EF4-FFF2-40B4-BE49-F238E27FC236}">
                  <a16:creationId xmlns:a16="http://schemas.microsoft.com/office/drawing/2014/main" id="{416FDE0C-CB3B-DCB9-7F13-8C1F2DBBBC22}"/>
                </a:ext>
              </a:extLst>
            </p:cNvPr>
            <p:cNvSpPr/>
            <p:nvPr/>
          </p:nvSpPr>
          <p:spPr>
            <a:xfrm>
              <a:off x="1960238" y="1415363"/>
              <a:ext cx="725700" cy="802225"/>
            </a:xfrm>
            <a:custGeom>
              <a:avLst/>
              <a:gdLst/>
              <a:ahLst/>
              <a:cxnLst/>
              <a:rect l="l" t="t" r="r" b="b"/>
              <a:pathLst>
                <a:path w="29028" h="32089" extrusionOk="0">
                  <a:moveTo>
                    <a:pt x="14514" y="1"/>
                  </a:moveTo>
                  <a:cubicBezTo>
                    <a:pt x="13713" y="1"/>
                    <a:pt x="12913" y="209"/>
                    <a:pt x="12192" y="626"/>
                  </a:cubicBezTo>
                  <a:lnTo>
                    <a:pt x="2322" y="6329"/>
                  </a:lnTo>
                  <a:cubicBezTo>
                    <a:pt x="881" y="7151"/>
                    <a:pt x="0" y="8686"/>
                    <a:pt x="0" y="10341"/>
                  </a:cubicBezTo>
                  <a:lnTo>
                    <a:pt x="0" y="21748"/>
                  </a:lnTo>
                  <a:cubicBezTo>
                    <a:pt x="0" y="23403"/>
                    <a:pt x="881" y="24938"/>
                    <a:pt x="2322" y="25760"/>
                  </a:cubicBezTo>
                  <a:lnTo>
                    <a:pt x="12192" y="31463"/>
                  </a:lnTo>
                  <a:cubicBezTo>
                    <a:pt x="12913" y="31880"/>
                    <a:pt x="13713" y="32088"/>
                    <a:pt x="14514" y="32088"/>
                  </a:cubicBezTo>
                  <a:cubicBezTo>
                    <a:pt x="15315" y="32088"/>
                    <a:pt x="16115" y="31880"/>
                    <a:pt x="16836" y="31463"/>
                  </a:cubicBezTo>
                  <a:lnTo>
                    <a:pt x="26706" y="25760"/>
                  </a:lnTo>
                  <a:cubicBezTo>
                    <a:pt x="28147" y="24938"/>
                    <a:pt x="29028" y="23403"/>
                    <a:pt x="29028" y="21748"/>
                  </a:cubicBezTo>
                  <a:lnTo>
                    <a:pt x="29028" y="10341"/>
                  </a:lnTo>
                  <a:cubicBezTo>
                    <a:pt x="29028" y="8686"/>
                    <a:pt x="28147" y="7151"/>
                    <a:pt x="26706" y="6329"/>
                  </a:cubicBezTo>
                  <a:lnTo>
                    <a:pt x="16836" y="626"/>
                  </a:lnTo>
                  <a:cubicBezTo>
                    <a:pt x="16115" y="209"/>
                    <a:pt x="15315" y="1"/>
                    <a:pt x="14514" y="1"/>
                  </a:cubicBezTo>
                  <a:close/>
                </a:path>
              </a:pathLst>
            </a:custGeom>
            <a:solidFill>
              <a:schemeClr val="accent3"/>
            </a:solidFill>
            <a:ln w="3720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1" name="Google Shape;600;p27">
              <a:extLst>
                <a:ext uri="{FF2B5EF4-FFF2-40B4-BE49-F238E27FC236}">
                  <a16:creationId xmlns:a16="http://schemas.microsoft.com/office/drawing/2014/main" id="{9D146EA1-D4BB-2F8E-9D49-409A75697CEB}"/>
                </a:ext>
              </a:extLst>
            </p:cNvPr>
            <p:cNvGrpSpPr/>
            <p:nvPr/>
          </p:nvGrpSpPr>
          <p:grpSpPr>
            <a:xfrm>
              <a:off x="2174016" y="1646853"/>
              <a:ext cx="298169" cy="339253"/>
              <a:chOff x="1529350" y="258825"/>
              <a:chExt cx="423475" cy="481825"/>
            </a:xfrm>
          </p:grpSpPr>
          <p:sp>
            <p:nvSpPr>
              <p:cNvPr id="35" name="Google Shape;601;p27">
                <a:extLst>
                  <a:ext uri="{FF2B5EF4-FFF2-40B4-BE49-F238E27FC236}">
                    <a16:creationId xmlns:a16="http://schemas.microsoft.com/office/drawing/2014/main" id="{EC1B6777-03F8-FDEC-73BD-BA1036BC9CD6}"/>
                  </a:ext>
                </a:extLst>
              </p:cNvPr>
              <p:cNvSpPr/>
              <p:nvPr/>
            </p:nvSpPr>
            <p:spPr>
              <a:xfrm>
                <a:off x="1585800" y="258825"/>
                <a:ext cx="310650" cy="430550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17222" extrusionOk="0">
                    <a:moveTo>
                      <a:pt x="6213" y="3388"/>
                    </a:moveTo>
                    <a:cubicBezTo>
                      <a:pt x="7354" y="3388"/>
                      <a:pt x="8384" y="4074"/>
                      <a:pt x="8821" y="5131"/>
                    </a:cubicBezTo>
                    <a:cubicBezTo>
                      <a:pt x="9257" y="6185"/>
                      <a:pt x="9016" y="7399"/>
                      <a:pt x="8206" y="8206"/>
                    </a:cubicBezTo>
                    <a:cubicBezTo>
                      <a:pt x="7666" y="8748"/>
                      <a:pt x="6945" y="9035"/>
                      <a:pt x="6210" y="9035"/>
                    </a:cubicBezTo>
                    <a:cubicBezTo>
                      <a:pt x="5847" y="9035"/>
                      <a:pt x="5481" y="8965"/>
                      <a:pt x="5132" y="8820"/>
                    </a:cubicBezTo>
                    <a:cubicBezTo>
                      <a:pt x="4075" y="8383"/>
                      <a:pt x="3388" y="7354"/>
                      <a:pt x="3388" y="6212"/>
                    </a:cubicBezTo>
                    <a:cubicBezTo>
                      <a:pt x="3391" y="4652"/>
                      <a:pt x="4653" y="3391"/>
                      <a:pt x="6213" y="3388"/>
                    </a:cubicBezTo>
                    <a:close/>
                    <a:moveTo>
                      <a:pt x="6213" y="0"/>
                    </a:moveTo>
                    <a:cubicBezTo>
                      <a:pt x="2825" y="0"/>
                      <a:pt x="1" y="2728"/>
                      <a:pt x="1" y="6212"/>
                    </a:cubicBezTo>
                    <a:cubicBezTo>
                      <a:pt x="1" y="7537"/>
                      <a:pt x="398" y="8718"/>
                      <a:pt x="1163" y="9826"/>
                    </a:cubicBezTo>
                    <a:lnTo>
                      <a:pt x="5737" y="16959"/>
                    </a:lnTo>
                    <a:cubicBezTo>
                      <a:pt x="5847" y="17134"/>
                      <a:pt x="6029" y="17221"/>
                      <a:pt x="6211" y="17221"/>
                    </a:cubicBezTo>
                    <a:cubicBezTo>
                      <a:pt x="6394" y="17221"/>
                      <a:pt x="6576" y="17134"/>
                      <a:pt x="6686" y="16959"/>
                    </a:cubicBezTo>
                    <a:lnTo>
                      <a:pt x="11278" y="9802"/>
                    </a:lnTo>
                    <a:cubicBezTo>
                      <a:pt x="12025" y="8751"/>
                      <a:pt x="12425" y="7498"/>
                      <a:pt x="12422" y="6212"/>
                    </a:cubicBezTo>
                    <a:cubicBezTo>
                      <a:pt x="12422" y="2786"/>
                      <a:pt x="9637" y="0"/>
                      <a:pt x="6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Google Shape;602;p27">
                <a:extLst>
                  <a:ext uri="{FF2B5EF4-FFF2-40B4-BE49-F238E27FC236}">
                    <a16:creationId xmlns:a16="http://schemas.microsoft.com/office/drawing/2014/main" id="{19AFFDA9-DFE1-2A7A-CFC0-2BA1C15DB23B}"/>
                  </a:ext>
                </a:extLst>
              </p:cNvPr>
              <p:cNvSpPr/>
              <p:nvPr/>
            </p:nvSpPr>
            <p:spPr>
              <a:xfrm>
                <a:off x="1529350" y="583200"/>
                <a:ext cx="423475" cy="157450"/>
              </a:xfrm>
              <a:custGeom>
                <a:avLst/>
                <a:gdLst/>
                <a:ahLst/>
                <a:cxnLst/>
                <a:rect l="l" t="t" r="r" b="b"/>
                <a:pathLst>
                  <a:path w="16939" h="6298" extrusionOk="0">
                    <a:moveTo>
                      <a:pt x="4050" y="1"/>
                    </a:moveTo>
                    <a:cubicBezTo>
                      <a:pt x="1545" y="582"/>
                      <a:pt x="0" y="1642"/>
                      <a:pt x="0" y="2909"/>
                    </a:cubicBezTo>
                    <a:cubicBezTo>
                      <a:pt x="0" y="5111"/>
                      <a:pt x="4364" y="6297"/>
                      <a:pt x="8471" y="6297"/>
                    </a:cubicBezTo>
                    <a:cubicBezTo>
                      <a:pt x="12575" y="6297"/>
                      <a:pt x="16938" y="5111"/>
                      <a:pt x="16938" y="2909"/>
                    </a:cubicBezTo>
                    <a:cubicBezTo>
                      <a:pt x="16938" y="1642"/>
                      <a:pt x="15391" y="579"/>
                      <a:pt x="12882" y="1"/>
                    </a:cubicBezTo>
                    <a:lnTo>
                      <a:pt x="10040" y="4445"/>
                    </a:lnTo>
                    <a:cubicBezTo>
                      <a:pt x="9673" y="5018"/>
                      <a:pt x="9071" y="5305"/>
                      <a:pt x="8469" y="5305"/>
                    </a:cubicBezTo>
                    <a:cubicBezTo>
                      <a:pt x="7867" y="5305"/>
                      <a:pt x="7265" y="5018"/>
                      <a:pt x="6899" y="4445"/>
                    </a:cubicBezTo>
                    <a:lnTo>
                      <a:pt x="4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2" name="Google Shape;603;p27">
              <a:extLst>
                <a:ext uri="{FF2B5EF4-FFF2-40B4-BE49-F238E27FC236}">
                  <a16:creationId xmlns:a16="http://schemas.microsoft.com/office/drawing/2014/main" id="{F2D29BE6-B774-D56E-BE9E-078C1A8E419E}"/>
                </a:ext>
              </a:extLst>
            </p:cNvPr>
            <p:cNvSpPr txBox="1"/>
            <p:nvPr/>
          </p:nvSpPr>
          <p:spPr>
            <a:xfrm>
              <a:off x="1604550" y="2849633"/>
              <a:ext cx="1465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 advises on how to carry out an energy or renovation project and can provide a list of suppliers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604;p27">
              <a:extLst>
                <a:ext uri="{FF2B5EF4-FFF2-40B4-BE49-F238E27FC236}">
                  <a16:creationId xmlns:a16="http://schemas.microsoft.com/office/drawing/2014/main" id="{2421021A-64F5-8F02-3765-51441130FBCC}"/>
                </a:ext>
              </a:extLst>
            </p:cNvPr>
            <p:cNvSpPr txBox="1"/>
            <p:nvPr/>
          </p:nvSpPr>
          <p:spPr>
            <a:xfrm>
              <a:off x="1604550" y="2211431"/>
              <a:ext cx="146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Facilitation</a:t>
              </a:r>
            </a:p>
          </p:txBody>
        </p:sp>
        <p:sp>
          <p:nvSpPr>
            <p:cNvPr id="34" name="Google Shape;605;p27">
              <a:extLst>
                <a:ext uri="{FF2B5EF4-FFF2-40B4-BE49-F238E27FC236}">
                  <a16:creationId xmlns:a16="http://schemas.microsoft.com/office/drawing/2014/main" id="{ABBAE393-BEE2-C91A-0BA9-B198CE917BEF}"/>
                </a:ext>
              </a:extLst>
            </p:cNvPr>
            <p:cNvSpPr/>
            <p:nvPr/>
          </p:nvSpPr>
          <p:spPr>
            <a:xfrm>
              <a:off x="2261038" y="3960663"/>
              <a:ext cx="152400" cy="1524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7" name="Google Shape;606;p27">
            <a:extLst>
              <a:ext uri="{FF2B5EF4-FFF2-40B4-BE49-F238E27FC236}">
                <a16:creationId xmlns:a16="http://schemas.microsoft.com/office/drawing/2014/main" id="{ACF8201A-BEFE-CFB7-753E-8A1FAE884131}"/>
              </a:ext>
            </a:extLst>
          </p:cNvPr>
          <p:cNvGrpSpPr/>
          <p:nvPr/>
        </p:nvGrpSpPr>
        <p:grpSpPr>
          <a:xfrm>
            <a:off x="6130909" y="2728771"/>
            <a:ext cx="2161310" cy="3880657"/>
            <a:chOff x="4585756" y="1415363"/>
            <a:chExt cx="1459894" cy="2697700"/>
          </a:xfrm>
        </p:grpSpPr>
        <p:sp>
          <p:nvSpPr>
            <p:cNvPr id="38" name="Google Shape;607;p27">
              <a:extLst>
                <a:ext uri="{FF2B5EF4-FFF2-40B4-BE49-F238E27FC236}">
                  <a16:creationId xmlns:a16="http://schemas.microsoft.com/office/drawing/2014/main" id="{C97F4D23-BC9F-5DC2-5C0C-0D10B9FE0E8E}"/>
                </a:ext>
              </a:extLst>
            </p:cNvPr>
            <p:cNvSpPr/>
            <p:nvPr/>
          </p:nvSpPr>
          <p:spPr>
            <a:xfrm>
              <a:off x="4585756" y="1848613"/>
              <a:ext cx="1456750" cy="2190091"/>
            </a:xfrm>
            <a:custGeom>
              <a:avLst/>
              <a:gdLst/>
              <a:ahLst/>
              <a:cxnLst/>
              <a:rect l="l" t="t" r="r" b="b"/>
              <a:pathLst>
                <a:path w="58270" h="94953" extrusionOk="0">
                  <a:moveTo>
                    <a:pt x="0" y="0"/>
                  </a:moveTo>
                  <a:lnTo>
                    <a:pt x="0" y="94952"/>
                  </a:lnTo>
                  <a:lnTo>
                    <a:pt x="58270" y="94952"/>
                  </a:lnTo>
                  <a:lnTo>
                    <a:pt x="58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Google Shape;608;p27">
              <a:extLst>
                <a:ext uri="{FF2B5EF4-FFF2-40B4-BE49-F238E27FC236}">
                  <a16:creationId xmlns:a16="http://schemas.microsoft.com/office/drawing/2014/main" id="{1B711E12-525E-C8A3-7390-4E6D203C1558}"/>
                </a:ext>
              </a:extLst>
            </p:cNvPr>
            <p:cNvSpPr/>
            <p:nvPr/>
          </p:nvSpPr>
          <p:spPr>
            <a:xfrm>
              <a:off x="4955538" y="1415363"/>
              <a:ext cx="725725" cy="802225"/>
            </a:xfrm>
            <a:custGeom>
              <a:avLst/>
              <a:gdLst/>
              <a:ahLst/>
              <a:cxnLst/>
              <a:rect l="l" t="t" r="r" b="b"/>
              <a:pathLst>
                <a:path w="29029" h="32089" extrusionOk="0">
                  <a:moveTo>
                    <a:pt x="14515" y="1"/>
                  </a:moveTo>
                  <a:cubicBezTo>
                    <a:pt x="13714" y="1"/>
                    <a:pt x="12913" y="209"/>
                    <a:pt x="12193" y="626"/>
                  </a:cubicBezTo>
                  <a:lnTo>
                    <a:pt x="2323" y="6329"/>
                  </a:lnTo>
                  <a:cubicBezTo>
                    <a:pt x="882" y="7151"/>
                    <a:pt x="1" y="8686"/>
                    <a:pt x="1" y="10341"/>
                  </a:cubicBezTo>
                  <a:lnTo>
                    <a:pt x="1" y="21748"/>
                  </a:lnTo>
                  <a:cubicBezTo>
                    <a:pt x="1" y="23403"/>
                    <a:pt x="882" y="24938"/>
                    <a:pt x="2323" y="25760"/>
                  </a:cubicBezTo>
                  <a:lnTo>
                    <a:pt x="12193" y="31463"/>
                  </a:lnTo>
                  <a:cubicBezTo>
                    <a:pt x="12913" y="31880"/>
                    <a:pt x="13714" y="32088"/>
                    <a:pt x="14515" y="32088"/>
                  </a:cubicBezTo>
                  <a:cubicBezTo>
                    <a:pt x="15315" y="32088"/>
                    <a:pt x="16116" y="31880"/>
                    <a:pt x="16836" y="31463"/>
                  </a:cubicBezTo>
                  <a:lnTo>
                    <a:pt x="26707" y="25760"/>
                  </a:lnTo>
                  <a:cubicBezTo>
                    <a:pt x="28147" y="24938"/>
                    <a:pt x="29028" y="23403"/>
                    <a:pt x="29028" y="21748"/>
                  </a:cubicBezTo>
                  <a:lnTo>
                    <a:pt x="29028" y="10341"/>
                  </a:lnTo>
                  <a:cubicBezTo>
                    <a:pt x="29028" y="8686"/>
                    <a:pt x="28147" y="7151"/>
                    <a:pt x="26707" y="6329"/>
                  </a:cubicBezTo>
                  <a:lnTo>
                    <a:pt x="16836" y="626"/>
                  </a:lnTo>
                  <a:cubicBezTo>
                    <a:pt x="16116" y="209"/>
                    <a:pt x="15315" y="1"/>
                    <a:pt x="14515" y="1"/>
                  </a:cubicBezTo>
                  <a:close/>
                </a:path>
              </a:pathLst>
            </a:custGeom>
            <a:solidFill>
              <a:schemeClr val="accent2"/>
            </a:solidFill>
            <a:ln w="3720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0" name="Google Shape;609;p27">
              <a:extLst>
                <a:ext uri="{FF2B5EF4-FFF2-40B4-BE49-F238E27FC236}">
                  <a16:creationId xmlns:a16="http://schemas.microsoft.com/office/drawing/2014/main" id="{9C561530-2F07-A7B5-49A4-F6ACDEC8C097}"/>
                </a:ext>
              </a:extLst>
            </p:cNvPr>
            <p:cNvGrpSpPr/>
            <p:nvPr/>
          </p:nvGrpSpPr>
          <p:grpSpPr>
            <a:xfrm>
              <a:off x="5148615" y="1646852"/>
              <a:ext cx="343442" cy="339288"/>
              <a:chOff x="3858100" y="1435075"/>
              <a:chExt cx="487775" cy="481875"/>
            </a:xfrm>
          </p:grpSpPr>
          <p:sp>
            <p:nvSpPr>
              <p:cNvPr id="44" name="Google Shape;610;p27">
                <a:extLst>
                  <a:ext uri="{FF2B5EF4-FFF2-40B4-BE49-F238E27FC236}">
                    <a16:creationId xmlns:a16="http://schemas.microsoft.com/office/drawing/2014/main" id="{9298BEF9-AE00-02A2-D030-A7965D5D474C}"/>
                  </a:ext>
                </a:extLst>
              </p:cNvPr>
              <p:cNvSpPr/>
              <p:nvPr/>
            </p:nvSpPr>
            <p:spPr>
              <a:xfrm>
                <a:off x="3858100" y="1868750"/>
                <a:ext cx="55575" cy="48200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1928" extrusionOk="0">
                    <a:moveTo>
                      <a:pt x="1600" y="0"/>
                    </a:moveTo>
                    <a:cubicBezTo>
                      <a:pt x="1460" y="0"/>
                      <a:pt x="1319" y="53"/>
                      <a:pt x="1211" y="158"/>
                    </a:cubicBezTo>
                    <a:lnTo>
                      <a:pt x="413" y="959"/>
                    </a:lnTo>
                    <a:cubicBezTo>
                      <a:pt x="0" y="1369"/>
                      <a:pt x="388" y="1927"/>
                      <a:pt x="825" y="1927"/>
                    </a:cubicBezTo>
                    <a:cubicBezTo>
                      <a:pt x="956" y="1927"/>
                      <a:pt x="1091" y="1877"/>
                      <a:pt x="1211" y="1757"/>
                    </a:cubicBezTo>
                    <a:lnTo>
                      <a:pt x="2009" y="959"/>
                    </a:lnTo>
                    <a:cubicBezTo>
                      <a:pt x="2222" y="736"/>
                      <a:pt x="2219" y="384"/>
                      <a:pt x="2000" y="167"/>
                    </a:cubicBezTo>
                    <a:cubicBezTo>
                      <a:pt x="1890" y="56"/>
                      <a:pt x="1745" y="0"/>
                      <a:pt x="16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Google Shape;611;p27">
                <a:extLst>
                  <a:ext uri="{FF2B5EF4-FFF2-40B4-BE49-F238E27FC236}">
                    <a16:creationId xmlns:a16="http://schemas.microsoft.com/office/drawing/2014/main" id="{11BFE9FA-6FC5-C5FA-C77F-7556A6F64B0D}"/>
                  </a:ext>
                </a:extLst>
              </p:cNvPr>
              <p:cNvSpPr/>
              <p:nvPr/>
            </p:nvSpPr>
            <p:spPr>
              <a:xfrm>
                <a:off x="3917950" y="1808500"/>
                <a:ext cx="603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941" extrusionOk="0">
                    <a:moveTo>
                      <a:pt x="1601" y="1"/>
                    </a:moveTo>
                    <a:cubicBezTo>
                      <a:pt x="1470" y="1"/>
                      <a:pt x="1333" y="52"/>
                      <a:pt x="1211" y="174"/>
                    </a:cubicBezTo>
                    <a:lnTo>
                      <a:pt x="413" y="972"/>
                    </a:lnTo>
                    <a:cubicBezTo>
                      <a:pt x="1" y="1384"/>
                      <a:pt x="388" y="1941"/>
                      <a:pt x="824" y="1941"/>
                    </a:cubicBezTo>
                    <a:cubicBezTo>
                      <a:pt x="955" y="1941"/>
                      <a:pt x="1091" y="1890"/>
                      <a:pt x="1211" y="1770"/>
                    </a:cubicBezTo>
                    <a:lnTo>
                      <a:pt x="2009" y="972"/>
                    </a:lnTo>
                    <a:cubicBezTo>
                      <a:pt x="2414" y="569"/>
                      <a:pt x="2037" y="1"/>
                      <a:pt x="1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Google Shape;612;p27">
                <a:extLst>
                  <a:ext uri="{FF2B5EF4-FFF2-40B4-BE49-F238E27FC236}">
                    <a16:creationId xmlns:a16="http://schemas.microsoft.com/office/drawing/2014/main" id="{27E262B8-B61A-1FAE-D3F6-0FC1E3226A02}"/>
                  </a:ext>
                </a:extLst>
              </p:cNvPr>
              <p:cNvSpPr/>
              <p:nvPr/>
            </p:nvSpPr>
            <p:spPr>
              <a:xfrm>
                <a:off x="3876450" y="1435075"/>
                <a:ext cx="4503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8015" h="10050" extrusionOk="0">
                    <a:moveTo>
                      <a:pt x="18014" y="1"/>
                    </a:moveTo>
                    <a:lnTo>
                      <a:pt x="561" y="4762"/>
                    </a:lnTo>
                    <a:cubicBezTo>
                      <a:pt x="121" y="4882"/>
                      <a:pt x="1" y="5448"/>
                      <a:pt x="350" y="5740"/>
                    </a:cubicBezTo>
                    <a:lnTo>
                      <a:pt x="5584" y="10049"/>
                    </a:lnTo>
                    <a:lnTo>
                      <a:pt x="180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Google Shape;613;p27">
                <a:extLst>
                  <a:ext uri="{FF2B5EF4-FFF2-40B4-BE49-F238E27FC236}">
                    <a16:creationId xmlns:a16="http://schemas.microsoft.com/office/drawing/2014/main" id="{ACD6E51B-AA85-B090-3D6F-1D17AE5DEAA9}"/>
                  </a:ext>
                </a:extLst>
              </p:cNvPr>
              <p:cNvSpPr/>
              <p:nvPr/>
            </p:nvSpPr>
            <p:spPr>
              <a:xfrm>
                <a:off x="4094925" y="1456025"/>
                <a:ext cx="250950" cy="445250"/>
              </a:xfrm>
              <a:custGeom>
                <a:avLst/>
                <a:gdLst/>
                <a:ahLst/>
                <a:cxnLst/>
                <a:rect l="l" t="t" r="r" b="b"/>
                <a:pathLst>
                  <a:path w="10038" h="17810" extrusionOk="0">
                    <a:moveTo>
                      <a:pt x="10037" y="0"/>
                    </a:moveTo>
                    <a:cubicBezTo>
                      <a:pt x="9890" y="120"/>
                      <a:pt x="118" y="12226"/>
                      <a:pt x="1" y="12370"/>
                    </a:cubicBezTo>
                    <a:lnTo>
                      <a:pt x="4313" y="17604"/>
                    </a:lnTo>
                    <a:cubicBezTo>
                      <a:pt x="4428" y="17744"/>
                      <a:pt x="4587" y="17809"/>
                      <a:pt x="4745" y="17809"/>
                    </a:cubicBezTo>
                    <a:cubicBezTo>
                      <a:pt x="4985" y="17809"/>
                      <a:pt x="5222" y="17659"/>
                      <a:pt x="5294" y="17390"/>
                    </a:cubicBezTo>
                    <a:lnTo>
                      <a:pt x="10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Google Shape;614;p27">
                <a:extLst>
                  <a:ext uri="{FF2B5EF4-FFF2-40B4-BE49-F238E27FC236}">
                    <a16:creationId xmlns:a16="http://schemas.microsoft.com/office/drawing/2014/main" id="{ACF65B44-84F8-65D6-C043-BA00949F29BE}"/>
                  </a:ext>
                </a:extLst>
              </p:cNvPr>
              <p:cNvSpPr/>
              <p:nvPr/>
            </p:nvSpPr>
            <p:spPr>
              <a:xfrm>
                <a:off x="3993575" y="1542825"/>
                <a:ext cx="245025" cy="242525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9701" extrusionOk="0">
                    <a:moveTo>
                      <a:pt x="9800" y="0"/>
                    </a:moveTo>
                    <a:lnTo>
                      <a:pt x="646" y="7399"/>
                    </a:lnTo>
                    <a:lnTo>
                      <a:pt x="125" y="8955"/>
                    </a:lnTo>
                    <a:cubicBezTo>
                      <a:pt x="1" y="9338"/>
                      <a:pt x="298" y="9700"/>
                      <a:pt x="659" y="9700"/>
                    </a:cubicBezTo>
                    <a:cubicBezTo>
                      <a:pt x="719" y="9700"/>
                      <a:pt x="780" y="9690"/>
                      <a:pt x="842" y="9669"/>
                    </a:cubicBezTo>
                    <a:lnTo>
                      <a:pt x="2398" y="9151"/>
                    </a:lnTo>
                    <a:lnTo>
                      <a:pt x="98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1" name="Google Shape;615;p27">
              <a:extLst>
                <a:ext uri="{FF2B5EF4-FFF2-40B4-BE49-F238E27FC236}">
                  <a16:creationId xmlns:a16="http://schemas.microsoft.com/office/drawing/2014/main" id="{D87A3211-8474-8FB3-1E9F-0A3AC3BF086E}"/>
                </a:ext>
              </a:extLst>
            </p:cNvPr>
            <p:cNvSpPr txBox="1"/>
            <p:nvPr/>
          </p:nvSpPr>
          <p:spPr>
            <a:xfrm>
              <a:off x="4588850" y="2849633"/>
              <a:ext cx="145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/>
                  <a:ea typeface="Roboto"/>
                  <a:cs typeface="Roboto"/>
                  <a:sym typeface="Roboto"/>
                </a:rPr>
                <a:t>A single contractor that sells the whole service package but leaves suppliers responsible for the result.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616;p27">
              <a:extLst>
                <a:ext uri="{FF2B5EF4-FFF2-40B4-BE49-F238E27FC236}">
                  <a16:creationId xmlns:a16="http://schemas.microsoft.com/office/drawing/2014/main" id="{BE047107-71D7-319D-8B32-9762CA47C4B0}"/>
                </a:ext>
              </a:extLst>
            </p:cNvPr>
            <p:cNvSpPr txBox="1"/>
            <p:nvPr/>
          </p:nvSpPr>
          <p:spPr>
            <a:xfrm>
              <a:off x="4588850" y="2211431"/>
              <a:ext cx="14568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All-inclusive</a:t>
              </a:r>
              <a:endPara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617;p27">
              <a:extLst>
                <a:ext uri="{FF2B5EF4-FFF2-40B4-BE49-F238E27FC236}">
                  <a16:creationId xmlns:a16="http://schemas.microsoft.com/office/drawing/2014/main" id="{61259F22-07CC-8292-E5E6-4BA8D51AC685}"/>
                </a:ext>
              </a:extLst>
            </p:cNvPr>
            <p:cNvSpPr/>
            <p:nvPr/>
          </p:nvSpPr>
          <p:spPr>
            <a:xfrm>
              <a:off x="5241038" y="3960663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74E1FD4D-268B-8BD4-B1B9-5C8CD89C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61F22-8633-9542-26BC-53BE033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8E99BF1-BA94-91BB-F793-63977FA76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B40394C-DE0A-EDC2-72D0-A1D21B33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BD55F3B-2649-B8EA-7979-9A4F21172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911AAD-D555-7A8A-8028-1FC66C004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1194D-A897-728B-7E75-BB5A1D47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18" y="2057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Heat Purchase Agreement (HPA)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4D08E20-697D-EE0C-1950-25A9B43F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31" name="Google Shape;222;p19">
            <a:extLst>
              <a:ext uri="{FF2B5EF4-FFF2-40B4-BE49-F238E27FC236}">
                <a16:creationId xmlns:a16="http://schemas.microsoft.com/office/drawing/2014/main" id="{31ACA41D-BBED-C023-527F-84F8A081D79D}"/>
              </a:ext>
            </a:extLst>
          </p:cNvPr>
          <p:cNvSpPr/>
          <p:nvPr/>
        </p:nvSpPr>
        <p:spPr>
          <a:xfrm>
            <a:off x="2895359" y="5220890"/>
            <a:ext cx="2933683" cy="1431370"/>
          </a:xfrm>
          <a:custGeom>
            <a:avLst/>
            <a:gdLst/>
            <a:ahLst/>
            <a:cxnLst/>
            <a:rect l="l" t="t" r="r" b="b"/>
            <a:pathLst>
              <a:path w="102193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lnTo>
                  <a:pt x="102192" y="36397"/>
                </a:lnTo>
                <a:cubicBezTo>
                  <a:pt x="92143" y="36397"/>
                  <a:pt x="83999" y="28242"/>
                  <a:pt x="83999" y="18193"/>
                </a:cubicBezTo>
                <a:cubicBezTo>
                  <a:pt x="83999" y="8144"/>
                  <a:pt x="92143" y="0"/>
                  <a:pt x="1021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223;p19">
            <a:extLst>
              <a:ext uri="{FF2B5EF4-FFF2-40B4-BE49-F238E27FC236}">
                <a16:creationId xmlns:a16="http://schemas.microsoft.com/office/drawing/2014/main" id="{80600C42-24F6-17D8-B121-C5DB5EBC3659}"/>
              </a:ext>
            </a:extLst>
          </p:cNvPr>
          <p:cNvSpPr/>
          <p:nvPr/>
        </p:nvSpPr>
        <p:spPr>
          <a:xfrm>
            <a:off x="4910950" y="5220890"/>
            <a:ext cx="1432800" cy="1431370"/>
          </a:xfrm>
          <a:custGeom>
            <a:avLst/>
            <a:gdLst/>
            <a:ahLst/>
            <a:cxnLst/>
            <a:rect l="l" t="t" r="r" b="b"/>
            <a:pathLst>
              <a:path w="36399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cubicBezTo>
                  <a:pt x="28254" y="36397"/>
                  <a:pt x="36398" y="28242"/>
                  <a:pt x="36398" y="18193"/>
                </a:cubicBezTo>
                <a:cubicBezTo>
                  <a:pt x="36398" y="8144"/>
                  <a:pt x="28254" y="0"/>
                  <a:pt x="181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222;p19">
            <a:extLst>
              <a:ext uri="{FF2B5EF4-FFF2-40B4-BE49-F238E27FC236}">
                <a16:creationId xmlns:a16="http://schemas.microsoft.com/office/drawing/2014/main" id="{99C6279E-21D3-729C-169A-0B8D043A2BB4}"/>
              </a:ext>
            </a:extLst>
          </p:cNvPr>
          <p:cNvSpPr/>
          <p:nvPr/>
        </p:nvSpPr>
        <p:spPr>
          <a:xfrm>
            <a:off x="1555740" y="5214540"/>
            <a:ext cx="4073761" cy="1431370"/>
          </a:xfrm>
          <a:custGeom>
            <a:avLst/>
            <a:gdLst/>
            <a:ahLst/>
            <a:cxnLst/>
            <a:rect l="l" t="t" r="r" b="b"/>
            <a:pathLst>
              <a:path w="102193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lnTo>
                  <a:pt x="102192" y="36397"/>
                </a:lnTo>
                <a:cubicBezTo>
                  <a:pt x="92143" y="36397"/>
                  <a:pt x="83999" y="28242"/>
                  <a:pt x="83999" y="18193"/>
                </a:cubicBezTo>
                <a:cubicBezTo>
                  <a:pt x="83999" y="8144"/>
                  <a:pt x="92143" y="0"/>
                  <a:pt x="1021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26;p19">
            <a:extLst>
              <a:ext uri="{FF2B5EF4-FFF2-40B4-BE49-F238E27FC236}">
                <a16:creationId xmlns:a16="http://schemas.microsoft.com/office/drawing/2014/main" id="{9EACC825-14D9-C13D-E083-9D7480C6E916}"/>
              </a:ext>
            </a:extLst>
          </p:cNvPr>
          <p:cNvSpPr/>
          <p:nvPr/>
        </p:nvSpPr>
        <p:spPr>
          <a:xfrm>
            <a:off x="4556708" y="4058742"/>
            <a:ext cx="3888776" cy="1431410"/>
          </a:xfrm>
          <a:custGeom>
            <a:avLst/>
            <a:gdLst/>
            <a:ahLst/>
            <a:cxnLst/>
            <a:rect l="l" t="t" r="r" b="b"/>
            <a:pathLst>
              <a:path w="102192" h="36399" extrusionOk="0">
                <a:moveTo>
                  <a:pt x="1" y="1"/>
                </a:moveTo>
                <a:cubicBezTo>
                  <a:pt x="10049" y="1"/>
                  <a:pt x="18193" y="8145"/>
                  <a:pt x="18193" y="18194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4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27;p19">
            <a:extLst>
              <a:ext uri="{FF2B5EF4-FFF2-40B4-BE49-F238E27FC236}">
                <a16:creationId xmlns:a16="http://schemas.microsoft.com/office/drawing/2014/main" id="{99443585-EECF-E534-8ACA-F88E4B38A0FC}"/>
              </a:ext>
            </a:extLst>
          </p:cNvPr>
          <p:cNvSpPr/>
          <p:nvPr/>
        </p:nvSpPr>
        <p:spPr>
          <a:xfrm>
            <a:off x="3869840" y="4058742"/>
            <a:ext cx="1385114" cy="1431410"/>
          </a:xfrm>
          <a:custGeom>
            <a:avLst/>
            <a:gdLst/>
            <a:ahLst/>
            <a:cxnLst/>
            <a:rect l="l" t="t" r="r" b="b"/>
            <a:pathLst>
              <a:path w="36399" h="36399" extrusionOk="0">
                <a:moveTo>
                  <a:pt x="18193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2"/>
                  <a:pt x="8145" y="36398"/>
                  <a:pt x="18193" y="36398"/>
                </a:cubicBezTo>
                <a:cubicBezTo>
                  <a:pt x="28242" y="36398"/>
                  <a:pt x="36398" y="28242"/>
                  <a:pt x="36398" y="18194"/>
                </a:cubicBezTo>
                <a:cubicBezTo>
                  <a:pt x="36398" y="8145"/>
                  <a:pt x="28242" y="1"/>
                  <a:pt x="181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Google Shape;226;p19">
            <a:extLst>
              <a:ext uri="{FF2B5EF4-FFF2-40B4-BE49-F238E27FC236}">
                <a16:creationId xmlns:a16="http://schemas.microsoft.com/office/drawing/2014/main" id="{03B239BC-1C7B-66D5-9A9B-617BE0569DB5}"/>
              </a:ext>
            </a:extLst>
          </p:cNvPr>
          <p:cNvSpPr/>
          <p:nvPr/>
        </p:nvSpPr>
        <p:spPr>
          <a:xfrm>
            <a:off x="7274505" y="4052392"/>
            <a:ext cx="3888776" cy="1431410"/>
          </a:xfrm>
          <a:custGeom>
            <a:avLst/>
            <a:gdLst/>
            <a:ahLst/>
            <a:cxnLst/>
            <a:rect l="l" t="t" r="r" b="b"/>
            <a:pathLst>
              <a:path w="102192" h="36399" extrusionOk="0">
                <a:moveTo>
                  <a:pt x="1" y="1"/>
                </a:moveTo>
                <a:cubicBezTo>
                  <a:pt x="10049" y="1"/>
                  <a:pt x="18193" y="8145"/>
                  <a:pt x="18193" y="18194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4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29;p19">
            <a:extLst>
              <a:ext uri="{FF2B5EF4-FFF2-40B4-BE49-F238E27FC236}">
                <a16:creationId xmlns:a16="http://schemas.microsoft.com/office/drawing/2014/main" id="{3044A90B-A57B-5F82-68AC-052FCFB117EB}"/>
              </a:ext>
            </a:extLst>
          </p:cNvPr>
          <p:cNvSpPr/>
          <p:nvPr/>
        </p:nvSpPr>
        <p:spPr>
          <a:xfrm>
            <a:off x="4545822" y="1797722"/>
            <a:ext cx="3888776" cy="1431370"/>
          </a:xfrm>
          <a:custGeom>
            <a:avLst/>
            <a:gdLst/>
            <a:ahLst/>
            <a:cxnLst/>
            <a:rect l="l" t="t" r="r" b="b"/>
            <a:pathLst>
              <a:path w="102192" h="36398" extrusionOk="0">
                <a:moveTo>
                  <a:pt x="1" y="1"/>
                </a:moveTo>
                <a:cubicBezTo>
                  <a:pt x="10049" y="1"/>
                  <a:pt x="18193" y="8145"/>
                  <a:pt x="18193" y="18193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3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30;p19">
            <a:extLst>
              <a:ext uri="{FF2B5EF4-FFF2-40B4-BE49-F238E27FC236}">
                <a16:creationId xmlns:a16="http://schemas.microsoft.com/office/drawing/2014/main" id="{B09F995B-E349-52C5-A097-B0787482D36B}"/>
              </a:ext>
            </a:extLst>
          </p:cNvPr>
          <p:cNvSpPr/>
          <p:nvPr/>
        </p:nvSpPr>
        <p:spPr>
          <a:xfrm>
            <a:off x="3869840" y="1797722"/>
            <a:ext cx="1385114" cy="1431370"/>
          </a:xfrm>
          <a:custGeom>
            <a:avLst/>
            <a:gdLst/>
            <a:ahLst/>
            <a:cxnLst/>
            <a:rect l="l" t="t" r="r" b="b"/>
            <a:pathLst>
              <a:path w="36399" h="36398" extrusionOk="0">
                <a:moveTo>
                  <a:pt x="18193" y="1"/>
                </a:moveTo>
                <a:cubicBezTo>
                  <a:pt x="8145" y="1"/>
                  <a:pt x="1" y="8145"/>
                  <a:pt x="1" y="18193"/>
                </a:cubicBezTo>
                <a:cubicBezTo>
                  <a:pt x="1" y="28242"/>
                  <a:pt x="8145" y="36398"/>
                  <a:pt x="18193" y="36398"/>
                </a:cubicBezTo>
                <a:cubicBezTo>
                  <a:pt x="28242" y="36398"/>
                  <a:pt x="36398" y="28242"/>
                  <a:pt x="36398" y="18193"/>
                </a:cubicBezTo>
                <a:cubicBezTo>
                  <a:pt x="36398" y="8145"/>
                  <a:pt x="28242" y="1"/>
                  <a:pt x="181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Google Shape;229;p19">
            <a:extLst>
              <a:ext uri="{FF2B5EF4-FFF2-40B4-BE49-F238E27FC236}">
                <a16:creationId xmlns:a16="http://schemas.microsoft.com/office/drawing/2014/main" id="{8C4857AF-B5E3-D507-DAA6-79550F7C4696}"/>
              </a:ext>
            </a:extLst>
          </p:cNvPr>
          <p:cNvSpPr/>
          <p:nvPr/>
        </p:nvSpPr>
        <p:spPr>
          <a:xfrm>
            <a:off x="7274505" y="1797716"/>
            <a:ext cx="3888776" cy="1431370"/>
          </a:xfrm>
          <a:custGeom>
            <a:avLst/>
            <a:gdLst/>
            <a:ahLst/>
            <a:cxnLst/>
            <a:rect l="l" t="t" r="r" b="b"/>
            <a:pathLst>
              <a:path w="102192" h="36398" extrusionOk="0">
                <a:moveTo>
                  <a:pt x="1" y="1"/>
                </a:moveTo>
                <a:cubicBezTo>
                  <a:pt x="10049" y="1"/>
                  <a:pt x="18193" y="8145"/>
                  <a:pt x="18193" y="18193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3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32;p19">
            <a:extLst>
              <a:ext uri="{FF2B5EF4-FFF2-40B4-BE49-F238E27FC236}">
                <a16:creationId xmlns:a16="http://schemas.microsoft.com/office/drawing/2014/main" id="{73138C28-763F-7D4B-C322-353558391624}"/>
              </a:ext>
            </a:extLst>
          </p:cNvPr>
          <p:cNvSpPr/>
          <p:nvPr/>
        </p:nvSpPr>
        <p:spPr>
          <a:xfrm>
            <a:off x="1771639" y="2924713"/>
            <a:ext cx="3888814" cy="1431409"/>
          </a:xfrm>
          <a:custGeom>
            <a:avLst/>
            <a:gdLst/>
            <a:ahLst/>
            <a:cxnLst/>
            <a:rect l="l" t="t" r="r" b="b"/>
            <a:pathLst>
              <a:path w="102193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lnTo>
                  <a:pt x="102192" y="36398"/>
                </a:lnTo>
                <a:cubicBezTo>
                  <a:pt x="92143" y="36398"/>
                  <a:pt x="83999" y="28243"/>
                  <a:pt x="83999" y="18194"/>
                </a:cubicBezTo>
                <a:cubicBezTo>
                  <a:pt x="83999" y="8145"/>
                  <a:pt x="92143" y="1"/>
                  <a:pt x="1021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33;p19">
            <a:extLst>
              <a:ext uri="{FF2B5EF4-FFF2-40B4-BE49-F238E27FC236}">
                <a16:creationId xmlns:a16="http://schemas.microsoft.com/office/drawing/2014/main" id="{2E091786-9BF1-9F68-6CBA-6DB383C04AE1}"/>
              </a:ext>
            </a:extLst>
          </p:cNvPr>
          <p:cNvSpPr/>
          <p:nvPr/>
        </p:nvSpPr>
        <p:spPr>
          <a:xfrm>
            <a:off x="4961750" y="2924713"/>
            <a:ext cx="1385114" cy="1431409"/>
          </a:xfrm>
          <a:custGeom>
            <a:avLst/>
            <a:gdLst/>
            <a:ahLst/>
            <a:cxnLst/>
            <a:rect l="l" t="t" r="r" b="b"/>
            <a:pathLst>
              <a:path w="36399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cubicBezTo>
                  <a:pt x="28254" y="36398"/>
                  <a:pt x="36398" y="28243"/>
                  <a:pt x="36398" y="18194"/>
                </a:cubicBezTo>
                <a:cubicBezTo>
                  <a:pt x="36398" y="8145"/>
                  <a:pt x="28254" y="1"/>
                  <a:pt x="18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Google Shape;232;p19">
            <a:extLst>
              <a:ext uri="{FF2B5EF4-FFF2-40B4-BE49-F238E27FC236}">
                <a16:creationId xmlns:a16="http://schemas.microsoft.com/office/drawing/2014/main" id="{11469FD2-207D-0DAC-751B-CEE14E919660}"/>
              </a:ext>
            </a:extLst>
          </p:cNvPr>
          <p:cNvSpPr/>
          <p:nvPr/>
        </p:nvSpPr>
        <p:spPr>
          <a:xfrm>
            <a:off x="1555740" y="2924708"/>
            <a:ext cx="3888814" cy="1431409"/>
          </a:xfrm>
          <a:custGeom>
            <a:avLst/>
            <a:gdLst/>
            <a:ahLst/>
            <a:cxnLst/>
            <a:rect l="l" t="t" r="r" b="b"/>
            <a:pathLst>
              <a:path w="102193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lnTo>
                  <a:pt x="102192" y="36398"/>
                </a:lnTo>
                <a:cubicBezTo>
                  <a:pt x="92143" y="36398"/>
                  <a:pt x="83999" y="28243"/>
                  <a:pt x="83999" y="18194"/>
                </a:cubicBezTo>
                <a:cubicBezTo>
                  <a:pt x="83999" y="8145"/>
                  <a:pt x="92143" y="1"/>
                  <a:pt x="1021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34;p19">
            <a:extLst>
              <a:ext uri="{FF2B5EF4-FFF2-40B4-BE49-F238E27FC236}">
                <a16:creationId xmlns:a16="http://schemas.microsoft.com/office/drawing/2014/main" id="{97961020-9DAD-EE05-117E-5D13C2C8EFD4}"/>
              </a:ext>
            </a:extLst>
          </p:cNvPr>
          <p:cNvSpPr/>
          <p:nvPr/>
        </p:nvSpPr>
        <p:spPr>
          <a:xfrm>
            <a:off x="4096829" y="2043546"/>
            <a:ext cx="2043175" cy="4362458"/>
          </a:xfrm>
          <a:custGeom>
            <a:avLst/>
            <a:gdLst/>
            <a:ahLst/>
            <a:cxnLst/>
            <a:rect l="l" t="t" r="r" b="b"/>
            <a:pathLst>
              <a:path w="53692" h="110932" extrusionOk="0">
                <a:moveTo>
                  <a:pt x="12240" y="0"/>
                </a:moveTo>
                <a:cubicBezTo>
                  <a:pt x="5644" y="0"/>
                  <a:pt x="298" y="5346"/>
                  <a:pt x="286" y="11930"/>
                </a:cubicBezTo>
                <a:cubicBezTo>
                  <a:pt x="286" y="18312"/>
                  <a:pt x="5501" y="23694"/>
                  <a:pt x="11883" y="23884"/>
                </a:cubicBezTo>
                <a:lnTo>
                  <a:pt x="12038" y="23884"/>
                </a:lnTo>
                <a:cubicBezTo>
                  <a:pt x="16646" y="23956"/>
                  <a:pt x="21063" y="25670"/>
                  <a:pt x="24325" y="28933"/>
                </a:cubicBezTo>
                <a:lnTo>
                  <a:pt x="24480" y="29087"/>
                </a:lnTo>
                <a:cubicBezTo>
                  <a:pt x="27492" y="32100"/>
                  <a:pt x="29028" y="36219"/>
                  <a:pt x="28992" y="40482"/>
                </a:cubicBezTo>
                <a:cubicBezTo>
                  <a:pt x="28992" y="40517"/>
                  <a:pt x="28992" y="40565"/>
                  <a:pt x="28992" y="40601"/>
                </a:cubicBezTo>
                <a:cubicBezTo>
                  <a:pt x="28992" y="40624"/>
                  <a:pt x="28992" y="40648"/>
                  <a:pt x="28992" y="40660"/>
                </a:cubicBezTo>
                <a:cubicBezTo>
                  <a:pt x="29004" y="45077"/>
                  <a:pt x="27445" y="49340"/>
                  <a:pt x="24325" y="52447"/>
                </a:cubicBezTo>
                <a:lnTo>
                  <a:pt x="23932" y="52840"/>
                </a:lnTo>
                <a:cubicBezTo>
                  <a:pt x="21027" y="55757"/>
                  <a:pt x="17094" y="57513"/>
                  <a:pt x="12988" y="57513"/>
                </a:cubicBezTo>
                <a:cubicBezTo>
                  <a:pt x="12854" y="57513"/>
                  <a:pt x="12720" y="57511"/>
                  <a:pt x="12586" y="57508"/>
                </a:cubicBezTo>
                <a:cubicBezTo>
                  <a:pt x="12467" y="57502"/>
                  <a:pt x="12348" y="57499"/>
                  <a:pt x="12228" y="57499"/>
                </a:cubicBezTo>
                <a:cubicBezTo>
                  <a:pt x="12109" y="57499"/>
                  <a:pt x="11990" y="57502"/>
                  <a:pt x="11871" y="57508"/>
                </a:cubicBezTo>
                <a:cubicBezTo>
                  <a:pt x="5704" y="57686"/>
                  <a:pt x="572" y="62734"/>
                  <a:pt x="298" y="68902"/>
                </a:cubicBezTo>
                <a:cubicBezTo>
                  <a:pt x="1" y="75736"/>
                  <a:pt x="5454" y="81379"/>
                  <a:pt x="12228" y="81379"/>
                </a:cubicBezTo>
                <a:lnTo>
                  <a:pt x="12288" y="81379"/>
                </a:lnTo>
                <a:cubicBezTo>
                  <a:pt x="12321" y="81379"/>
                  <a:pt x="12353" y="81379"/>
                  <a:pt x="12386" y="81379"/>
                </a:cubicBezTo>
                <a:cubicBezTo>
                  <a:pt x="16114" y="81379"/>
                  <a:pt x="19729" y="82724"/>
                  <a:pt x="22373" y="85368"/>
                </a:cubicBezTo>
                <a:lnTo>
                  <a:pt x="23861" y="86856"/>
                </a:lnTo>
                <a:cubicBezTo>
                  <a:pt x="27159" y="90154"/>
                  <a:pt x="28861" y="94643"/>
                  <a:pt x="28992" y="99310"/>
                </a:cubicBezTo>
                <a:cubicBezTo>
                  <a:pt x="29004" y="99834"/>
                  <a:pt x="29052" y="100370"/>
                  <a:pt x="29135" y="100906"/>
                </a:cubicBezTo>
                <a:cubicBezTo>
                  <a:pt x="29945" y="106085"/>
                  <a:pt x="34184" y="110181"/>
                  <a:pt x="39387" y="110835"/>
                </a:cubicBezTo>
                <a:cubicBezTo>
                  <a:pt x="39906" y="110900"/>
                  <a:pt x="40420" y="110932"/>
                  <a:pt x="40927" y="110932"/>
                </a:cubicBezTo>
                <a:cubicBezTo>
                  <a:pt x="48036" y="110932"/>
                  <a:pt x="53692" y="104720"/>
                  <a:pt x="52769" y="97429"/>
                </a:cubicBezTo>
                <a:cubicBezTo>
                  <a:pt x="52102" y="92214"/>
                  <a:pt x="47959" y="87964"/>
                  <a:pt x="42768" y="87190"/>
                </a:cubicBezTo>
                <a:cubicBezTo>
                  <a:pt x="42232" y="87106"/>
                  <a:pt x="41708" y="87071"/>
                  <a:pt x="41184" y="87059"/>
                </a:cubicBezTo>
                <a:cubicBezTo>
                  <a:pt x="36470" y="86952"/>
                  <a:pt x="31921" y="85261"/>
                  <a:pt x="28588" y="81915"/>
                </a:cubicBezTo>
                <a:lnTo>
                  <a:pt x="28052" y="81391"/>
                </a:lnTo>
                <a:cubicBezTo>
                  <a:pt x="25182" y="78510"/>
                  <a:pt x="23789" y="74498"/>
                  <a:pt x="24135" y="70450"/>
                </a:cubicBezTo>
                <a:cubicBezTo>
                  <a:pt x="24159" y="70116"/>
                  <a:pt x="24170" y="69783"/>
                  <a:pt x="24170" y="69438"/>
                </a:cubicBezTo>
                <a:cubicBezTo>
                  <a:pt x="24170" y="69414"/>
                  <a:pt x="24170" y="69402"/>
                  <a:pt x="24170" y="69378"/>
                </a:cubicBezTo>
                <a:cubicBezTo>
                  <a:pt x="24147" y="64985"/>
                  <a:pt x="25718" y="60722"/>
                  <a:pt x="28826" y="57615"/>
                </a:cubicBezTo>
                <a:lnTo>
                  <a:pt x="29231" y="57210"/>
                </a:lnTo>
                <a:cubicBezTo>
                  <a:pt x="32148" y="54293"/>
                  <a:pt x="36081" y="52537"/>
                  <a:pt x="40186" y="52537"/>
                </a:cubicBezTo>
                <a:cubicBezTo>
                  <a:pt x="40320" y="52537"/>
                  <a:pt x="40455" y="52539"/>
                  <a:pt x="40589" y="52543"/>
                </a:cubicBezTo>
                <a:lnTo>
                  <a:pt x="41292" y="52543"/>
                </a:lnTo>
                <a:cubicBezTo>
                  <a:pt x="47459" y="52352"/>
                  <a:pt x="52591" y="47304"/>
                  <a:pt x="52853" y="41136"/>
                </a:cubicBezTo>
                <a:cubicBezTo>
                  <a:pt x="53150" y="34302"/>
                  <a:pt x="47697" y="28659"/>
                  <a:pt x="40923" y="28659"/>
                </a:cubicBezTo>
                <a:cubicBezTo>
                  <a:pt x="40827" y="28659"/>
                  <a:pt x="40720" y="28659"/>
                  <a:pt x="40625" y="28671"/>
                </a:cubicBezTo>
                <a:cubicBezTo>
                  <a:pt x="40491" y="28674"/>
                  <a:pt x="40358" y="28676"/>
                  <a:pt x="40225" y="28676"/>
                </a:cubicBezTo>
                <a:cubicBezTo>
                  <a:pt x="36105" y="28676"/>
                  <a:pt x="32137" y="27076"/>
                  <a:pt x="29219" y="24158"/>
                </a:cubicBezTo>
                <a:cubicBezTo>
                  <a:pt x="25933" y="20884"/>
                  <a:pt x="24230" y="16431"/>
                  <a:pt x="24170" y="11800"/>
                </a:cubicBezTo>
                <a:cubicBezTo>
                  <a:pt x="24170" y="11740"/>
                  <a:pt x="24170" y="11692"/>
                  <a:pt x="24170" y="11645"/>
                </a:cubicBezTo>
                <a:cubicBezTo>
                  <a:pt x="24016" y="5251"/>
                  <a:pt x="18634" y="12"/>
                  <a:pt x="122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oogle Shape;238;p19">
            <a:extLst>
              <a:ext uri="{FF2B5EF4-FFF2-40B4-BE49-F238E27FC236}">
                <a16:creationId xmlns:a16="http://schemas.microsoft.com/office/drawing/2014/main" id="{79EF7D66-23A2-98AE-E8EA-51C8B20E26FA}"/>
              </a:ext>
            </a:extLst>
          </p:cNvPr>
          <p:cNvGrpSpPr/>
          <p:nvPr/>
        </p:nvGrpSpPr>
        <p:grpSpPr>
          <a:xfrm>
            <a:off x="4359244" y="2223154"/>
            <a:ext cx="406292" cy="580506"/>
            <a:chOff x="-38129425" y="3222550"/>
            <a:chExt cx="228450" cy="315850"/>
          </a:xfrm>
        </p:grpSpPr>
        <p:sp>
          <p:nvSpPr>
            <p:cNvPr id="21" name="Google Shape;239;p19">
              <a:extLst>
                <a:ext uri="{FF2B5EF4-FFF2-40B4-BE49-F238E27FC236}">
                  <a16:creationId xmlns:a16="http://schemas.microsoft.com/office/drawing/2014/main" id="{D09F239F-34A5-CB3C-768C-A908DA8749A7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240;p19">
              <a:extLst>
                <a:ext uri="{FF2B5EF4-FFF2-40B4-BE49-F238E27FC236}">
                  <a16:creationId xmlns:a16="http://schemas.microsoft.com/office/drawing/2014/main" id="{AC70DA06-236A-02CE-1D53-58584FBFFFB4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Google Shape;242;p19">
            <a:extLst>
              <a:ext uri="{FF2B5EF4-FFF2-40B4-BE49-F238E27FC236}">
                <a16:creationId xmlns:a16="http://schemas.microsoft.com/office/drawing/2014/main" id="{E093762A-D1EE-1537-6C45-6CA866C18F2C}"/>
              </a:ext>
            </a:extLst>
          </p:cNvPr>
          <p:cNvGrpSpPr/>
          <p:nvPr/>
        </p:nvGrpSpPr>
        <p:grpSpPr>
          <a:xfrm>
            <a:off x="5369486" y="5626090"/>
            <a:ext cx="557485" cy="582711"/>
            <a:chOff x="-39036625" y="4593900"/>
            <a:chExt cx="313463" cy="317050"/>
          </a:xfrm>
        </p:grpSpPr>
        <p:sp>
          <p:nvSpPr>
            <p:cNvPr id="18" name="Google Shape;243;p19">
              <a:extLst>
                <a:ext uri="{FF2B5EF4-FFF2-40B4-BE49-F238E27FC236}">
                  <a16:creationId xmlns:a16="http://schemas.microsoft.com/office/drawing/2014/main" id="{80627014-08E1-10AF-27C6-83EA7782C8B2}"/>
                </a:ext>
              </a:extLst>
            </p:cNvPr>
            <p:cNvSpPr/>
            <p:nvPr/>
          </p:nvSpPr>
          <p:spPr>
            <a:xfrm>
              <a:off x="-39036625" y="45939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Google Shape;244;p19">
              <a:extLst>
                <a:ext uri="{FF2B5EF4-FFF2-40B4-BE49-F238E27FC236}">
                  <a16:creationId xmlns:a16="http://schemas.microsoft.com/office/drawing/2014/main" id="{B8110FE8-AB22-823E-84EE-29C552FE640D}"/>
                </a:ext>
              </a:extLst>
            </p:cNvPr>
            <p:cNvSpPr/>
            <p:nvPr/>
          </p:nvSpPr>
          <p:spPr>
            <a:xfrm>
              <a:off x="-38978324" y="46336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245;p19">
              <a:extLst>
                <a:ext uri="{FF2B5EF4-FFF2-40B4-BE49-F238E27FC236}">
                  <a16:creationId xmlns:a16="http://schemas.microsoft.com/office/drawing/2014/main" id="{D5440596-A174-DBB5-5743-8805FD6EF88A}"/>
                </a:ext>
              </a:extLst>
            </p:cNvPr>
            <p:cNvSpPr/>
            <p:nvPr/>
          </p:nvSpPr>
          <p:spPr>
            <a:xfrm>
              <a:off x="-38787762" y="46958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B1F4ED-D922-6FCA-6F22-ACFD4BD4B3DB}"/>
              </a:ext>
            </a:extLst>
          </p:cNvPr>
          <p:cNvSpPr txBox="1"/>
          <p:nvPr/>
        </p:nvSpPr>
        <p:spPr>
          <a:xfrm>
            <a:off x="5138630" y="2000936"/>
            <a:ext cx="588547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contract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that ensures the project economic viability, by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negotiating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, before drilling,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sale of heat and cold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 the local DH manager, utility or large final customers.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1076F4-86EE-564E-DDF3-CEC8C5ABA3E3}"/>
              </a:ext>
            </a:extLst>
          </p:cNvPr>
          <p:cNvSpPr txBox="1"/>
          <p:nvPr/>
        </p:nvSpPr>
        <p:spPr>
          <a:xfrm>
            <a:off x="1936395" y="3183811"/>
            <a:ext cx="3035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Many projects cannot find any financial support if they cannot provide an HPA.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47C4E3-DE2D-4763-E0FF-7C7D2ABC7630}"/>
              </a:ext>
            </a:extLst>
          </p:cNvPr>
          <p:cNvSpPr txBox="1"/>
          <p:nvPr/>
        </p:nvSpPr>
        <p:spPr>
          <a:xfrm>
            <a:off x="5404130" y="4309607"/>
            <a:ext cx="52130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HPA or pre-HPA aims to secure the purchase of a minimum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amount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of heat per year, for a minimum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duration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(15-30 y).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5370A3-FCA0-FBBC-0130-730009557D95}"/>
              </a:ext>
            </a:extLst>
          </p:cNvPr>
          <p:cNvSpPr txBox="1"/>
          <p:nvPr/>
        </p:nvSpPr>
        <p:spPr>
          <a:xfrm>
            <a:off x="1936395" y="5471735"/>
            <a:ext cx="319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presence of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some large heat consumer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helps the economy of a project greatly.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15F87C-6023-38E1-1861-A32C5172632A}"/>
              </a:ext>
            </a:extLst>
          </p:cNvPr>
          <p:cNvGrpSpPr/>
          <p:nvPr/>
        </p:nvGrpSpPr>
        <p:grpSpPr>
          <a:xfrm>
            <a:off x="4303881" y="4538266"/>
            <a:ext cx="548927" cy="546826"/>
            <a:chOff x="5821531" y="4347766"/>
            <a:chExt cx="548927" cy="546826"/>
          </a:xfrm>
          <a:solidFill>
            <a:schemeClr val="accent2"/>
          </a:solidFill>
        </p:grpSpPr>
        <p:sp>
          <p:nvSpPr>
            <p:cNvPr id="45" name="Google Shape;478;p24">
              <a:extLst>
                <a:ext uri="{FF2B5EF4-FFF2-40B4-BE49-F238E27FC236}">
                  <a16:creationId xmlns:a16="http://schemas.microsoft.com/office/drawing/2014/main" id="{89613D0B-030B-39FB-F9D1-8AAA02DBC426}"/>
                </a:ext>
              </a:extLst>
            </p:cNvPr>
            <p:cNvSpPr/>
            <p:nvPr/>
          </p:nvSpPr>
          <p:spPr>
            <a:xfrm>
              <a:off x="5821616" y="4443859"/>
              <a:ext cx="548842" cy="450733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Google Shape;479;p24">
              <a:extLst>
                <a:ext uri="{FF2B5EF4-FFF2-40B4-BE49-F238E27FC236}">
                  <a16:creationId xmlns:a16="http://schemas.microsoft.com/office/drawing/2014/main" id="{B315D0B2-F68D-A6E3-11E0-DF5AFB90B165}"/>
                </a:ext>
              </a:extLst>
            </p:cNvPr>
            <p:cNvSpPr/>
            <p:nvPr/>
          </p:nvSpPr>
          <p:spPr>
            <a:xfrm>
              <a:off x="5821531" y="4699143"/>
              <a:ext cx="163021" cy="99384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Google Shape;480;p24">
              <a:extLst>
                <a:ext uri="{FF2B5EF4-FFF2-40B4-BE49-F238E27FC236}">
                  <a16:creationId xmlns:a16="http://schemas.microsoft.com/office/drawing/2014/main" id="{7F63E181-F6A8-58DF-030B-56A63136711D}"/>
                </a:ext>
              </a:extLst>
            </p:cNvPr>
            <p:cNvSpPr/>
            <p:nvPr/>
          </p:nvSpPr>
          <p:spPr>
            <a:xfrm>
              <a:off x="6036386" y="4347766"/>
              <a:ext cx="334072" cy="224302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" name="Google Shape;502;p24">
            <a:extLst>
              <a:ext uri="{FF2B5EF4-FFF2-40B4-BE49-F238E27FC236}">
                <a16:creationId xmlns:a16="http://schemas.microsoft.com/office/drawing/2014/main" id="{C978A876-773F-35B6-E26E-B3D31FC0249B}"/>
              </a:ext>
            </a:extLst>
          </p:cNvPr>
          <p:cNvGrpSpPr/>
          <p:nvPr/>
        </p:nvGrpSpPr>
        <p:grpSpPr>
          <a:xfrm>
            <a:off x="5353738" y="3359520"/>
            <a:ext cx="546884" cy="546798"/>
            <a:chOff x="2685825" y="840375"/>
            <a:chExt cx="481900" cy="481825"/>
          </a:xfrm>
          <a:solidFill>
            <a:schemeClr val="accent4"/>
          </a:solidFill>
        </p:grpSpPr>
        <p:sp>
          <p:nvSpPr>
            <p:cNvPr id="43" name="Google Shape;503;p24">
              <a:extLst>
                <a:ext uri="{FF2B5EF4-FFF2-40B4-BE49-F238E27FC236}">
                  <a16:creationId xmlns:a16="http://schemas.microsoft.com/office/drawing/2014/main" id="{0D739B1C-2387-B7FD-2A21-75706301B8BD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Google Shape;504;p24">
              <a:extLst>
                <a:ext uri="{FF2B5EF4-FFF2-40B4-BE49-F238E27FC236}">
                  <a16:creationId xmlns:a16="http://schemas.microsoft.com/office/drawing/2014/main" id="{AD49D5BA-D602-F821-D127-54D9E3944F2E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FF86E-230D-FE72-1E27-37E1704D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3F8E2-5301-9098-2AED-377EA1E32D3B}"/>
              </a:ext>
            </a:extLst>
          </p:cNvPr>
          <p:cNvSpPr txBox="1"/>
          <p:nvPr/>
        </p:nvSpPr>
        <p:spPr>
          <a:xfrm>
            <a:off x="7401754" y="6423264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SAPHEA, 2024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(NYR)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3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8" grpId="0" animBg="1"/>
      <p:bldP spid="29" grpId="0" animBg="1"/>
      <p:bldP spid="30" grpId="0" animBg="1"/>
      <p:bldP spid="34" grpId="0" animBg="1"/>
      <p:bldP spid="25" grpId="0" animBg="1"/>
      <p:bldP spid="26" grpId="0" animBg="1"/>
      <p:bldP spid="37" grpId="0" animBg="1"/>
      <p:bldP spid="36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CoolLIFE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CoolLIFE Tool: </a:t>
            </a:r>
            <a:r>
              <a:rPr lang="en-GB" sz="2200" dirty="0">
                <a:hlinkClick r:id="rId3" tooltip="https://coollifedev.hevs.ch/map"/>
              </a:rPr>
              <a:t>https://coollifedev.hevs.ch/map</a:t>
            </a:r>
            <a:r>
              <a:rPr lang="en-GB" sz="2200" dirty="0">
                <a:hlinkClick r:id="rId4"/>
              </a:rPr>
              <a:t>portal.jimdofree.com/</a:t>
            </a:r>
            <a:endParaRPr lang="en-GB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2CF950-3EF3-68D2-DC7B-7BC759D56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05" y="2097465"/>
            <a:ext cx="10298806" cy="4711099"/>
          </a:xfrm>
          <a:prstGeom prst="rect">
            <a:avLst/>
          </a:prstGeom>
        </p:spPr>
      </p:pic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54617A63-71F9-EEDF-EEBB-A088E6A2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SAPHEA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b="1" dirty="0"/>
              <a:t>SAPHEA Market Uptake Hub: </a:t>
            </a:r>
            <a:r>
              <a:rPr lang="en-GB" sz="2200" dirty="0">
                <a:hlinkClick r:id="rId3"/>
              </a:rPr>
              <a:t>https://saphea-portal.jimdofree.com/</a:t>
            </a:r>
            <a:endParaRPr lang="en-GB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3D699-DEDF-FCFB-29E3-A9EB2EA42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"/>
          <a:stretch/>
        </p:blipFill>
        <p:spPr>
          <a:xfrm>
            <a:off x="1554043" y="2081329"/>
            <a:ext cx="9009806" cy="4727315"/>
          </a:xfrm>
          <a:prstGeom prst="rect">
            <a:avLst/>
          </a:prstGeom>
        </p:spPr>
      </p:pic>
      <p:pic>
        <p:nvPicPr>
          <p:cNvPr id="11" name="Picture 12" descr="SAPHEA – Egec">
            <a:extLst>
              <a:ext uri="{FF2B5EF4-FFF2-40B4-BE49-F238E27FC236}">
                <a16:creationId xmlns:a16="http://schemas.microsoft.com/office/drawing/2014/main" id="{AC0E8297-637C-2173-C964-FC0FA2F9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88" y="470803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Table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contents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E242-0B41-4901-4E2B-FFFD85897539}"/>
              </a:ext>
            </a:extLst>
          </p:cNvPr>
          <p:cNvSpPr txBox="1"/>
          <p:nvPr/>
        </p:nvSpPr>
        <p:spPr>
          <a:xfrm>
            <a:off x="809965" y="1990898"/>
            <a:ext cx="1031972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Financing DHC: factors to consider, project financing, sources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Geothermal DHC projects: financing, risk and business models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EU-27 country mapping of financing instruments: main findings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One-stop Shops, Heat Purchase Agreements, Lessons Learned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CoolLIFE Tool and SAPHEA Knowledge Hub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Resources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Practical Exercise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Attendance Survey</a:t>
            </a:r>
          </a:p>
        </p:txBody>
      </p:sp>
    </p:spTree>
    <p:extLst>
      <p:ext uri="{BB962C8B-B14F-4D97-AF65-F5344CB8AC3E}">
        <p14:creationId xmlns:p14="http://schemas.microsoft.com/office/powerpoint/2010/main" val="344151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Resources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/>
              <a:t>THERMOS, </a:t>
            </a:r>
            <a:r>
              <a:rPr kumimoji="0" lang="en-GB" sz="220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Module 5: Heating and cooling market and finance, 2020</a:t>
            </a:r>
            <a:endParaRPr kumimoji="0" lang="en-GB" sz="220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C3558"/>
                </a:solidFill>
              </a:rPr>
              <a:t>RESCOOP, </a:t>
            </a:r>
            <a:r>
              <a:rPr lang="en-GB" sz="2200" dirty="0">
                <a:solidFill>
                  <a:srgbClr val="0C3558"/>
                </a:solidFill>
                <a:hlinkClick r:id="rId4"/>
              </a:rPr>
              <a:t>Guidelines on Community Heating and Cooling, 2023</a:t>
            </a:r>
            <a:endParaRPr lang="en-GB" sz="2200" dirty="0">
              <a:effectLst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Conforto, G. et al., EU-27 Country Mapping of Financing Schemes to Decarbonize Buildings, Heating and Cooling [Data set], 2024, Zenodo, </a:t>
            </a:r>
            <a:r>
              <a:rPr lang="it-IT" sz="2200" u="sng" dirty="0">
                <a:solidFill>
                  <a:srgbClr val="467886"/>
                </a:solidFill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5"/>
              </a:rPr>
              <a:t>https://doi.org/10.5281/zenodo.13220495</a:t>
            </a:r>
            <a:endParaRPr lang="it-IT" sz="2200" u="sng" dirty="0">
              <a:solidFill>
                <a:srgbClr val="467886"/>
              </a:solidFill>
              <a:effectLst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CoolHeating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6"/>
              </a:rPr>
              <a:t>Guidelines on improved business models and financing schemes of small renewable heating and cooling grids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2017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 NWE, </a:t>
            </a: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7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7"/>
              </a:rPr>
              <a:t> Guide to Financing 4DHC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2019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 NWE,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8"/>
              </a:rPr>
              <a:t>Guide to Governance and Business Models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2020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GEOFAR,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9"/>
              </a:rPr>
              <a:t>Financial instruments as support for the exploitation of geothermal energy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2010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8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/>
              <a:t>Feedback Survey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DFFAE-CB92-CFAA-0ADE-873B247F9E32}"/>
              </a:ext>
            </a:extLst>
          </p:cNvPr>
          <p:cNvSpPr txBox="1"/>
          <p:nvPr/>
        </p:nvSpPr>
        <p:spPr>
          <a:xfrm>
            <a:off x="313872" y="5439372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00" dirty="0"/>
              <a:t>https://forms.gle/4cFyzcJo76j5Vqc78</a:t>
            </a:r>
          </a:p>
        </p:txBody>
      </p:sp>
      <p:pic>
        <p:nvPicPr>
          <p:cNvPr id="11" name="Picture 10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B6D85319-9196-6D51-C0F4-7ECF1EF4D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58" y="1990704"/>
            <a:ext cx="3455597" cy="3455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3AC283-2BC5-96C5-0A2A-6D1B96ABE0A5}"/>
              </a:ext>
            </a:extLst>
          </p:cNvPr>
          <p:cNvSpPr txBox="1"/>
          <p:nvPr/>
        </p:nvSpPr>
        <p:spPr>
          <a:xfrm>
            <a:off x="7239246" y="2881274"/>
            <a:ext cx="39090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9187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Practical Exercise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Choose a location for a DHC project</a:t>
            </a:r>
          </a:p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Identify the factors:</a:t>
            </a:r>
            <a:r>
              <a:rPr lang="en-GB" sz="2200" dirty="0"/>
              <a:t> business model, cost structure and revenue stream, (Refer to slide 3: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Module 5: Heating and cooling market and finance, THERMOS, 2020</a:t>
            </a:r>
            <a:r>
              <a:rPr lang="en-GB" sz="2200" dirty="0">
                <a:solidFill>
                  <a:srgbClr val="0C3558"/>
                </a:solidFill>
              </a:rPr>
              <a:t>; </a:t>
            </a:r>
            <a:r>
              <a:rPr lang="en-GB" sz="2200" dirty="0">
                <a:solidFill>
                  <a:srgbClr val="0C3558"/>
                </a:solidFill>
                <a:hlinkClick r:id="rId4"/>
              </a:rPr>
              <a:t>Guidelines on Community Heating and Cooling, RESCOOP, 2023</a:t>
            </a:r>
            <a:r>
              <a:rPr lang="en-GB" sz="2200" dirty="0">
                <a:solidFill>
                  <a:srgbClr val="0C3558"/>
                </a:solidFill>
              </a:rPr>
              <a:t>)</a:t>
            </a:r>
            <a:endParaRPr lang="en-GB" sz="22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/>
              <a:t>Identify relevant </a:t>
            </a:r>
            <a:r>
              <a:rPr lang="en-GB" sz="2200" b="1" dirty="0"/>
              <a:t>financing sources</a:t>
            </a:r>
            <a:r>
              <a:rPr lang="en-GB" sz="2200" dirty="0"/>
              <a:t>: equity, debt, JV/SPV/PPP, subsidies and other options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/>
              <a:t>To </a:t>
            </a:r>
            <a:r>
              <a:rPr lang="en-GB" sz="2200" dirty="0" err="1"/>
              <a:t>ue</a:t>
            </a:r>
            <a:r>
              <a:rPr lang="en-GB" sz="2200" dirty="0"/>
              <a:t> the mapping of financing </a:t>
            </a:r>
            <a:r>
              <a:rPr lang="en-GB" sz="2200" dirty="0" err="1"/>
              <a:t>instrumetns</a:t>
            </a:r>
            <a:r>
              <a:rPr lang="en-GB" sz="2200" dirty="0"/>
              <a:t>, open the </a:t>
            </a:r>
            <a:r>
              <a:rPr lang="en-GB" sz="2200" b="1" dirty="0">
                <a:hlinkClick r:id="rId5"/>
              </a:rPr>
              <a:t>CoolLIFE Tool</a:t>
            </a:r>
            <a:r>
              <a:rPr lang="en-GB" sz="2200" b="1" dirty="0"/>
              <a:t> </a:t>
            </a:r>
            <a:r>
              <a:rPr lang="en-GB" sz="2200" dirty="0"/>
              <a:t>(</a:t>
            </a:r>
            <a:r>
              <a:rPr lang="en-GB" sz="2200" dirty="0">
                <a:hlinkClick r:id="rId5" tooltip="https://coollifedev.hevs.ch/map"/>
              </a:rPr>
              <a:t>https://coollifedev.hevs.ch/map</a:t>
            </a:r>
            <a:r>
              <a:rPr lang="en-GB" sz="2200" dirty="0"/>
              <a:t>), navigate to the </a:t>
            </a:r>
            <a:r>
              <a:rPr lang="en-GB" sz="2200" b="1" dirty="0"/>
              <a:t>CM Financing Instruments</a:t>
            </a:r>
            <a:r>
              <a:rPr lang="en-GB" sz="2200" dirty="0"/>
              <a:t>, select box, filters, download the excel, or access download it from </a:t>
            </a:r>
            <a:r>
              <a:rPr lang="en-GB" sz="2200" b="1" dirty="0"/>
              <a:t>Zenodo </a:t>
            </a:r>
            <a:r>
              <a:rPr lang="en-GB" sz="2200" dirty="0"/>
              <a:t>(</a:t>
            </a:r>
            <a:r>
              <a:rPr lang="en-GB" sz="2200" dirty="0">
                <a:hlinkClick r:id="rId6"/>
              </a:rPr>
              <a:t>https://zenodo.org/records/13332217</a:t>
            </a:r>
            <a:r>
              <a:rPr lang="en-GB" sz="2200" dirty="0"/>
              <a:t>) and filter manually the relevant schemes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/>
              <a:t>If you consider a geothermal DHC, open the </a:t>
            </a:r>
            <a:r>
              <a:rPr lang="en-GB" sz="2200" b="1" dirty="0">
                <a:hlinkClick r:id="rId7"/>
              </a:rPr>
              <a:t>SAPHEA Market Uptake Hub</a:t>
            </a:r>
            <a:r>
              <a:rPr lang="en-GB" sz="2200" b="1" dirty="0"/>
              <a:t> </a:t>
            </a:r>
            <a:r>
              <a:rPr lang="en-GB" sz="2200" dirty="0"/>
              <a:t>(</a:t>
            </a:r>
            <a:r>
              <a:rPr lang="en-GB" sz="2200" dirty="0">
                <a:hlinkClick r:id="rId7"/>
              </a:rPr>
              <a:t>https://saphea-portal.jimdofree.com/</a:t>
            </a:r>
            <a:r>
              <a:rPr lang="en-GB" sz="2200" dirty="0"/>
              <a:t>) and download: D4.1 </a:t>
            </a:r>
            <a:r>
              <a:rPr lang="en-GB" sz="2200" b="1" dirty="0"/>
              <a:t>Status report on Business Models</a:t>
            </a:r>
            <a:r>
              <a:rPr lang="en-GB" sz="2200" dirty="0"/>
              <a:t> for geothermal DHC, and/or D4.2 </a:t>
            </a:r>
            <a:r>
              <a:rPr lang="en-GB" sz="2200" b="1" dirty="0"/>
              <a:t>Status report on Financing </a:t>
            </a:r>
            <a:r>
              <a:rPr lang="en-GB" sz="2200" dirty="0"/>
              <a:t>geothermal DHC</a:t>
            </a:r>
          </a:p>
        </p:txBody>
      </p:sp>
    </p:spTree>
    <p:extLst>
      <p:ext uri="{BB962C8B-B14F-4D97-AF65-F5344CB8AC3E}">
        <p14:creationId xmlns:p14="http://schemas.microsoft.com/office/powerpoint/2010/main" val="36268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2B6F9C-14AB-1935-66F1-6F803142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000" y="-931346"/>
            <a:ext cx="12276000" cy="77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D505-63C1-4CBA-9C11-A994386BEE04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515C3D-A797-116E-6967-AB0527A8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18" y="1275239"/>
            <a:ext cx="3442963" cy="1440000"/>
          </a:xfrm>
          <a:prstGeom prst="rect">
            <a:avLst/>
          </a:prstGeom>
          <a:noFill/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8301FAF-EAC4-3402-CB98-160C6919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960451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46FC8-E1AF-E913-F732-3F6645E7718E}"/>
              </a:ext>
            </a:extLst>
          </p:cNvPr>
          <p:cNvSpPr txBox="1"/>
          <p:nvPr/>
        </p:nvSpPr>
        <p:spPr>
          <a:xfrm>
            <a:off x="498591" y="-10489"/>
            <a:ext cx="11210925" cy="1126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Giulia Conforto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conforto@e-think.ac.at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413C-3379-2981-879A-F9AC0D85E0C4}"/>
              </a:ext>
            </a:extLst>
          </p:cNvPr>
          <p:cNvSpPr txBox="1"/>
          <p:nvPr/>
        </p:nvSpPr>
        <p:spPr>
          <a:xfrm>
            <a:off x="0" y="6577784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1xpert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2AB56-A43C-2401-CEC1-99D9D7D1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129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F21E68-0B01-5BD7-8AEB-958888BBE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A9CF5FB-6691-F6EF-F818-D7387FEA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2F00C5A-B24D-5F7D-F916-A3CF828F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FF02586-2AE3-6689-F4DC-4BF71631B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E6244-77D5-CFBC-5921-DAE408E5E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3F349-1C44-1562-B045-BCD31CF8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05740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  <a:t>Geothermal Stakeholders and </a:t>
            </a:r>
            <a:b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  <a:t>Investment</a:t>
            </a:r>
            <a:endParaRPr lang="en-US" sz="4200" b="1" dirty="0">
              <a:ea typeface="Open Sans SemiCondensed Light" pitchFamily="2" charset="0"/>
              <a:cs typeface="Open Sans SemiCondensed Light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07AFE60-E067-9CC4-6241-EF664965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10" name="Google Shape;475;p24">
            <a:extLst>
              <a:ext uri="{FF2B5EF4-FFF2-40B4-BE49-F238E27FC236}">
                <a16:creationId xmlns:a16="http://schemas.microsoft.com/office/drawing/2014/main" id="{59A68904-8FB3-E020-F413-F53D05E747AE}"/>
              </a:ext>
            </a:extLst>
          </p:cNvPr>
          <p:cNvGrpSpPr/>
          <p:nvPr/>
        </p:nvGrpSpPr>
        <p:grpSpPr>
          <a:xfrm>
            <a:off x="5048742" y="2355291"/>
            <a:ext cx="2094512" cy="1811585"/>
            <a:chOff x="3839100" y="1438889"/>
            <a:chExt cx="1465800" cy="1267800"/>
          </a:xfrm>
        </p:grpSpPr>
        <p:sp>
          <p:nvSpPr>
            <p:cNvPr id="14" name="Google Shape;476;p24">
              <a:extLst>
                <a:ext uri="{FF2B5EF4-FFF2-40B4-BE49-F238E27FC236}">
                  <a16:creationId xmlns:a16="http://schemas.microsoft.com/office/drawing/2014/main" id="{DAAC0774-BF4D-F7D4-1216-0087DA6CC94D}"/>
                </a:ext>
              </a:extLst>
            </p:cNvPr>
            <p:cNvSpPr/>
            <p:nvPr/>
          </p:nvSpPr>
          <p:spPr>
            <a:xfrm>
              <a:off x="3839100" y="1438889"/>
              <a:ext cx="1465800" cy="12678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5" name="Google Shape;477;p24">
              <a:extLst>
                <a:ext uri="{FF2B5EF4-FFF2-40B4-BE49-F238E27FC236}">
                  <a16:creationId xmlns:a16="http://schemas.microsoft.com/office/drawing/2014/main" id="{C258E9F1-F64F-028F-596A-C6DCCB2728D6}"/>
                </a:ext>
              </a:extLst>
            </p:cNvPr>
            <p:cNvGrpSpPr/>
            <p:nvPr/>
          </p:nvGrpSpPr>
          <p:grpSpPr>
            <a:xfrm>
              <a:off x="4379920" y="2046708"/>
              <a:ext cx="384155" cy="382685"/>
              <a:chOff x="2085450" y="842250"/>
              <a:chExt cx="483700" cy="481850"/>
            </a:xfrm>
          </p:grpSpPr>
          <p:sp>
            <p:nvSpPr>
              <p:cNvPr id="16" name="Google Shape;478;p24">
                <a:extLst>
                  <a:ext uri="{FF2B5EF4-FFF2-40B4-BE49-F238E27FC236}">
                    <a16:creationId xmlns:a16="http://schemas.microsoft.com/office/drawing/2014/main" id="{9544A0B4-FEA9-A4F4-96C3-96D83A0BF7A1}"/>
                  </a:ext>
                </a:extLst>
              </p:cNvPr>
              <p:cNvSpPr/>
              <p:nvPr/>
            </p:nvSpPr>
            <p:spPr>
              <a:xfrm>
                <a:off x="2085525" y="926925"/>
                <a:ext cx="483625" cy="397175"/>
              </a:xfrm>
              <a:custGeom>
                <a:avLst/>
                <a:gdLst/>
                <a:ahLst/>
                <a:cxnLst/>
                <a:rect l="l" t="t" r="r" b="b"/>
                <a:pathLst>
                  <a:path w="19345" h="15887" extrusionOk="0">
                    <a:moveTo>
                      <a:pt x="1693" y="1"/>
                    </a:moveTo>
                    <a:cubicBezTo>
                      <a:pt x="756" y="1"/>
                      <a:pt x="0" y="760"/>
                      <a:pt x="0" y="1696"/>
                    </a:cubicBezTo>
                    <a:cubicBezTo>
                      <a:pt x="0" y="2630"/>
                      <a:pt x="756" y="3389"/>
                      <a:pt x="1693" y="3389"/>
                    </a:cubicBezTo>
                    <a:lnTo>
                      <a:pt x="3990" y="3389"/>
                    </a:lnTo>
                    <a:cubicBezTo>
                      <a:pt x="4924" y="3389"/>
                      <a:pt x="5683" y="4147"/>
                      <a:pt x="5683" y="5084"/>
                    </a:cubicBezTo>
                    <a:lnTo>
                      <a:pt x="5683" y="8547"/>
                    </a:lnTo>
                    <a:cubicBezTo>
                      <a:pt x="5683" y="11347"/>
                      <a:pt x="7962" y="13627"/>
                      <a:pt x="10766" y="13627"/>
                    </a:cubicBezTo>
                    <a:lnTo>
                      <a:pt x="13626" y="13627"/>
                    </a:lnTo>
                    <a:lnTo>
                      <a:pt x="13626" y="15322"/>
                    </a:lnTo>
                    <a:cubicBezTo>
                      <a:pt x="13626" y="15656"/>
                      <a:pt x="13901" y="15887"/>
                      <a:pt x="14194" y="15887"/>
                    </a:cubicBezTo>
                    <a:cubicBezTo>
                      <a:pt x="14308" y="15887"/>
                      <a:pt x="14425" y="15852"/>
                      <a:pt x="14530" y="15774"/>
                    </a:cubicBezTo>
                    <a:lnTo>
                      <a:pt x="19046" y="12386"/>
                    </a:lnTo>
                    <a:cubicBezTo>
                      <a:pt x="19345" y="12160"/>
                      <a:pt x="19345" y="11706"/>
                      <a:pt x="19046" y="11483"/>
                    </a:cubicBezTo>
                    <a:lnTo>
                      <a:pt x="14530" y="8095"/>
                    </a:lnTo>
                    <a:cubicBezTo>
                      <a:pt x="14424" y="8016"/>
                      <a:pt x="14307" y="7981"/>
                      <a:pt x="14192" y="7981"/>
                    </a:cubicBezTo>
                    <a:cubicBezTo>
                      <a:pt x="13899" y="7981"/>
                      <a:pt x="13626" y="8212"/>
                      <a:pt x="13626" y="8547"/>
                    </a:cubicBezTo>
                    <a:lnTo>
                      <a:pt x="13626" y="10239"/>
                    </a:lnTo>
                    <a:lnTo>
                      <a:pt x="10766" y="10239"/>
                    </a:lnTo>
                    <a:cubicBezTo>
                      <a:pt x="9829" y="10239"/>
                      <a:pt x="9070" y="9480"/>
                      <a:pt x="9070" y="8547"/>
                    </a:cubicBezTo>
                    <a:lnTo>
                      <a:pt x="9070" y="5084"/>
                    </a:lnTo>
                    <a:cubicBezTo>
                      <a:pt x="9070" y="2280"/>
                      <a:pt x="6791" y="1"/>
                      <a:pt x="39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Google Shape;479;p24">
                <a:extLst>
                  <a:ext uri="{FF2B5EF4-FFF2-40B4-BE49-F238E27FC236}">
                    <a16:creationId xmlns:a16="http://schemas.microsoft.com/office/drawing/2014/main" id="{E560CC17-CDD1-1630-322B-039A38A77FE4}"/>
                  </a:ext>
                </a:extLst>
              </p:cNvPr>
              <p:cNvSpPr/>
              <p:nvPr/>
            </p:nvSpPr>
            <p:spPr>
              <a:xfrm>
                <a:off x="2085450" y="1151875"/>
                <a:ext cx="143650" cy="875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3503" extrusionOk="0">
                    <a:moveTo>
                      <a:pt x="4577" y="1"/>
                    </a:moveTo>
                    <a:cubicBezTo>
                      <a:pt x="4391" y="73"/>
                      <a:pt x="4192" y="112"/>
                      <a:pt x="3990" y="115"/>
                    </a:cubicBezTo>
                    <a:lnTo>
                      <a:pt x="1693" y="115"/>
                    </a:lnTo>
                    <a:cubicBezTo>
                      <a:pt x="759" y="115"/>
                      <a:pt x="0" y="871"/>
                      <a:pt x="0" y="1807"/>
                    </a:cubicBezTo>
                    <a:cubicBezTo>
                      <a:pt x="0" y="2744"/>
                      <a:pt x="759" y="3503"/>
                      <a:pt x="1693" y="3503"/>
                    </a:cubicBezTo>
                    <a:lnTo>
                      <a:pt x="1696" y="3500"/>
                    </a:lnTo>
                    <a:lnTo>
                      <a:pt x="3993" y="3500"/>
                    </a:lnTo>
                    <a:cubicBezTo>
                      <a:pt x="4589" y="3500"/>
                      <a:pt x="5183" y="3391"/>
                      <a:pt x="5746" y="3186"/>
                    </a:cubicBezTo>
                    <a:cubicBezTo>
                      <a:pt x="5065" y="2253"/>
                      <a:pt x="4662" y="1151"/>
                      <a:pt x="45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Google Shape;480;p24">
                <a:extLst>
                  <a:ext uri="{FF2B5EF4-FFF2-40B4-BE49-F238E27FC236}">
                    <a16:creationId xmlns:a16="http://schemas.microsoft.com/office/drawing/2014/main" id="{3C044BE4-2737-7D82-71F2-707FFD6AB6FB}"/>
                  </a:ext>
                </a:extLst>
              </p:cNvPr>
              <p:cNvSpPr/>
              <p:nvPr/>
            </p:nvSpPr>
            <p:spPr>
              <a:xfrm>
                <a:off x="2274775" y="842250"/>
                <a:ext cx="294375" cy="19765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7906" extrusionOk="0">
                    <a:moveTo>
                      <a:pt x="6622" y="0"/>
                    </a:moveTo>
                    <a:cubicBezTo>
                      <a:pt x="6329" y="0"/>
                      <a:pt x="6056" y="231"/>
                      <a:pt x="6056" y="566"/>
                    </a:cubicBezTo>
                    <a:lnTo>
                      <a:pt x="6056" y="2259"/>
                    </a:lnTo>
                    <a:lnTo>
                      <a:pt x="3196" y="2259"/>
                    </a:lnTo>
                    <a:cubicBezTo>
                      <a:pt x="2030" y="2265"/>
                      <a:pt x="904" y="2668"/>
                      <a:pt x="1" y="3406"/>
                    </a:cubicBezTo>
                    <a:cubicBezTo>
                      <a:pt x="940" y="4068"/>
                      <a:pt x="1675" y="4978"/>
                      <a:pt x="2130" y="6032"/>
                    </a:cubicBezTo>
                    <a:cubicBezTo>
                      <a:pt x="2431" y="5785"/>
                      <a:pt x="2804" y="5649"/>
                      <a:pt x="3196" y="5646"/>
                    </a:cubicBezTo>
                    <a:lnTo>
                      <a:pt x="6056" y="5646"/>
                    </a:lnTo>
                    <a:lnTo>
                      <a:pt x="6056" y="7342"/>
                    </a:lnTo>
                    <a:cubicBezTo>
                      <a:pt x="6056" y="7679"/>
                      <a:pt x="6334" y="7906"/>
                      <a:pt x="6625" y="7906"/>
                    </a:cubicBezTo>
                    <a:cubicBezTo>
                      <a:pt x="6740" y="7906"/>
                      <a:pt x="6857" y="7871"/>
                      <a:pt x="6960" y="7793"/>
                    </a:cubicBezTo>
                    <a:lnTo>
                      <a:pt x="11476" y="4406"/>
                    </a:lnTo>
                    <a:cubicBezTo>
                      <a:pt x="11775" y="4180"/>
                      <a:pt x="11775" y="3725"/>
                      <a:pt x="11476" y="3502"/>
                    </a:cubicBezTo>
                    <a:lnTo>
                      <a:pt x="6960" y="115"/>
                    </a:lnTo>
                    <a:cubicBezTo>
                      <a:pt x="6854" y="36"/>
                      <a:pt x="6737" y="0"/>
                      <a:pt x="6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oogle Shape;481;p24">
            <a:extLst>
              <a:ext uri="{FF2B5EF4-FFF2-40B4-BE49-F238E27FC236}">
                <a16:creationId xmlns:a16="http://schemas.microsoft.com/office/drawing/2014/main" id="{0A6323D4-D2DF-9AC1-4C00-816D90D05F72}"/>
              </a:ext>
            </a:extLst>
          </p:cNvPr>
          <p:cNvGrpSpPr/>
          <p:nvPr/>
        </p:nvGrpSpPr>
        <p:grpSpPr>
          <a:xfrm>
            <a:off x="1771664" y="2301484"/>
            <a:ext cx="2964446" cy="1107209"/>
            <a:chOff x="615207" y="1605653"/>
            <a:chExt cx="2387400" cy="774856"/>
          </a:xfrm>
        </p:grpSpPr>
        <p:sp>
          <p:nvSpPr>
            <p:cNvPr id="12" name="Google Shape;482;p24">
              <a:extLst>
                <a:ext uri="{FF2B5EF4-FFF2-40B4-BE49-F238E27FC236}">
                  <a16:creationId xmlns:a16="http://schemas.microsoft.com/office/drawing/2014/main" id="{ED250A4F-4733-8FCA-6A21-9DEDA538E3CE}"/>
                </a:ext>
              </a:extLst>
            </p:cNvPr>
            <p:cNvSpPr txBox="1"/>
            <p:nvPr/>
          </p:nvSpPr>
          <p:spPr>
            <a:xfrm>
              <a:off x="615207" y="1875265"/>
              <a:ext cx="2387400" cy="505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Municipality (France), local utility (Germany)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3" name="Google Shape;483;p24">
              <a:extLst>
                <a:ext uri="{FF2B5EF4-FFF2-40B4-BE49-F238E27FC236}">
                  <a16:creationId xmlns:a16="http://schemas.microsoft.com/office/drawing/2014/main" id="{238AD4C8-AFCE-AE3E-2312-E8582FA9B47F}"/>
                </a:ext>
              </a:extLst>
            </p:cNvPr>
            <p:cNvSpPr txBox="1"/>
            <p:nvPr/>
          </p:nvSpPr>
          <p:spPr>
            <a:xfrm>
              <a:off x="860307" y="1605653"/>
              <a:ext cx="21423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76AB0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Local Authority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" name="Google Shape;485;p24">
            <a:extLst>
              <a:ext uri="{FF2B5EF4-FFF2-40B4-BE49-F238E27FC236}">
                <a16:creationId xmlns:a16="http://schemas.microsoft.com/office/drawing/2014/main" id="{05E6AF83-B6C8-39FE-93BC-B64D459FA934}"/>
              </a:ext>
            </a:extLst>
          </p:cNvPr>
          <p:cNvGrpSpPr/>
          <p:nvPr/>
        </p:nvGrpSpPr>
        <p:grpSpPr>
          <a:xfrm>
            <a:off x="3938611" y="4286417"/>
            <a:ext cx="2094511" cy="1811585"/>
            <a:chOff x="3062198" y="2790347"/>
            <a:chExt cx="1465800" cy="1267800"/>
          </a:xfrm>
        </p:grpSpPr>
        <p:sp>
          <p:nvSpPr>
            <p:cNvPr id="24" name="Google Shape;486;p24">
              <a:extLst>
                <a:ext uri="{FF2B5EF4-FFF2-40B4-BE49-F238E27FC236}">
                  <a16:creationId xmlns:a16="http://schemas.microsoft.com/office/drawing/2014/main" id="{BC30A498-AF72-87F0-576D-BE59765D145F}"/>
                </a:ext>
              </a:extLst>
            </p:cNvPr>
            <p:cNvSpPr/>
            <p:nvPr/>
          </p:nvSpPr>
          <p:spPr>
            <a:xfrm>
              <a:off x="3062198" y="2790347"/>
              <a:ext cx="1465800" cy="1267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" name="Google Shape;487;p24">
              <a:extLst>
                <a:ext uri="{FF2B5EF4-FFF2-40B4-BE49-F238E27FC236}">
                  <a16:creationId xmlns:a16="http://schemas.microsoft.com/office/drawing/2014/main" id="{CF1E062C-3A8D-02D0-BB7B-CF5FE537BAAA}"/>
                </a:ext>
              </a:extLst>
            </p:cNvPr>
            <p:cNvGrpSpPr/>
            <p:nvPr/>
          </p:nvGrpSpPr>
          <p:grpSpPr>
            <a:xfrm>
              <a:off x="3617988" y="3394623"/>
              <a:ext cx="382606" cy="382685"/>
              <a:chOff x="5049725" y="2027900"/>
              <a:chExt cx="481750" cy="481850"/>
            </a:xfrm>
          </p:grpSpPr>
          <p:sp>
            <p:nvSpPr>
              <p:cNvPr id="26" name="Google Shape;488;p24">
                <a:extLst>
                  <a:ext uri="{FF2B5EF4-FFF2-40B4-BE49-F238E27FC236}">
                    <a16:creationId xmlns:a16="http://schemas.microsoft.com/office/drawing/2014/main" id="{E0912DC6-875E-4AE4-B7C3-2EAE1B85A586}"/>
                  </a:ext>
                </a:extLst>
              </p:cNvPr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4593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Google Shape;489;p24">
                <a:extLst>
                  <a:ext uri="{FF2B5EF4-FFF2-40B4-BE49-F238E27FC236}">
                    <a16:creationId xmlns:a16="http://schemas.microsoft.com/office/drawing/2014/main" id="{538E6D42-4276-E20D-9A66-5484C1E83384}"/>
                  </a:ext>
                </a:extLst>
              </p:cNvPr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13892" h="13553" extrusionOk="0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Google Shape;490;p24">
                <a:extLst>
                  <a:ext uri="{FF2B5EF4-FFF2-40B4-BE49-F238E27FC236}">
                    <a16:creationId xmlns:a16="http://schemas.microsoft.com/office/drawing/2014/main" id="{D043F6A8-CAC5-B876-7DBC-E9F8F0F97345}"/>
                  </a:ext>
                </a:extLst>
              </p:cNvPr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31" extrusionOk="0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Google Shape;491;p24">
                <a:extLst>
                  <a:ext uri="{FF2B5EF4-FFF2-40B4-BE49-F238E27FC236}">
                    <a16:creationId xmlns:a16="http://schemas.microsoft.com/office/drawing/2014/main" id="{3ED58A7B-EB1E-BD74-8420-18B1FD5B4F67}"/>
                  </a:ext>
                </a:extLst>
              </p:cNvPr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1923" extrusionOk="0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Google Shape;492;p24">
                <a:extLst>
                  <a:ext uri="{FF2B5EF4-FFF2-40B4-BE49-F238E27FC236}">
                    <a16:creationId xmlns:a16="http://schemas.microsoft.com/office/drawing/2014/main" id="{DD0AEBED-0B56-7969-63CD-2C9DE2E0EDEA}"/>
                  </a:ext>
                </a:extLst>
              </p:cNvPr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916" extrusionOk="0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Google Shape;493;p24">
                <a:extLst>
                  <a:ext uri="{FF2B5EF4-FFF2-40B4-BE49-F238E27FC236}">
                    <a16:creationId xmlns:a16="http://schemas.microsoft.com/office/drawing/2014/main" id="{1E2DEF9E-78B3-2A0C-82C3-DDFE9EF4F35B}"/>
                  </a:ext>
                </a:extLst>
              </p:cNvPr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Google Shape;494;p24">
                <a:extLst>
                  <a:ext uri="{FF2B5EF4-FFF2-40B4-BE49-F238E27FC236}">
                    <a16:creationId xmlns:a16="http://schemas.microsoft.com/office/drawing/2014/main" id="{53ED09BE-7763-359A-0C06-E9D973E4B34E}"/>
                  </a:ext>
                </a:extLst>
              </p:cNvPr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916" extrusionOk="0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Google Shape;495;p24">
                <a:extLst>
                  <a:ext uri="{FF2B5EF4-FFF2-40B4-BE49-F238E27FC236}">
                    <a16:creationId xmlns:a16="http://schemas.microsoft.com/office/drawing/2014/main" id="{90C59A60-AAC2-AE21-A618-CC0962118370}"/>
                  </a:ext>
                </a:extLst>
              </p:cNvPr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923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435D7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oogle Shape;496;p24">
            <a:extLst>
              <a:ext uri="{FF2B5EF4-FFF2-40B4-BE49-F238E27FC236}">
                <a16:creationId xmlns:a16="http://schemas.microsoft.com/office/drawing/2014/main" id="{D739F388-C85F-35B4-517D-13AA6C49E8B7}"/>
              </a:ext>
            </a:extLst>
          </p:cNvPr>
          <p:cNvGrpSpPr/>
          <p:nvPr/>
        </p:nvGrpSpPr>
        <p:grpSpPr>
          <a:xfrm>
            <a:off x="914904" y="4536819"/>
            <a:ext cx="2576592" cy="1097420"/>
            <a:chOff x="615198" y="2965578"/>
            <a:chExt cx="2387400" cy="768004"/>
          </a:xfrm>
        </p:grpSpPr>
        <p:sp>
          <p:nvSpPr>
            <p:cNvPr id="22" name="Google Shape;497;p24">
              <a:extLst>
                <a:ext uri="{FF2B5EF4-FFF2-40B4-BE49-F238E27FC236}">
                  <a16:creationId xmlns:a16="http://schemas.microsoft.com/office/drawing/2014/main" id="{FF1C3F8C-4DCD-66CE-0108-CDDF9B632BB9}"/>
                </a:ext>
              </a:extLst>
            </p:cNvPr>
            <p:cNvSpPr txBox="1"/>
            <p:nvPr/>
          </p:nvSpPr>
          <p:spPr>
            <a:xfrm>
              <a:off x="615198" y="3221311"/>
              <a:ext cx="2387400" cy="512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State-owned incumbent operator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" name="Google Shape;498;p24">
              <a:extLst>
                <a:ext uri="{FF2B5EF4-FFF2-40B4-BE49-F238E27FC236}">
                  <a16:creationId xmlns:a16="http://schemas.microsoft.com/office/drawing/2014/main" id="{336F9FEB-6447-3726-DEA6-A1D6A82891FF}"/>
                </a:ext>
              </a:extLst>
            </p:cNvPr>
            <p:cNvSpPr txBox="1"/>
            <p:nvPr/>
          </p:nvSpPr>
          <p:spPr>
            <a:xfrm>
              <a:off x="860298" y="2965578"/>
              <a:ext cx="21423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D192B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Public Developer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8" name="Google Shape;510;p24">
            <a:extLst>
              <a:ext uri="{FF2B5EF4-FFF2-40B4-BE49-F238E27FC236}">
                <a16:creationId xmlns:a16="http://schemas.microsoft.com/office/drawing/2014/main" id="{6FC69367-768B-6B7D-73E0-77116FFBA159}"/>
              </a:ext>
            </a:extLst>
          </p:cNvPr>
          <p:cNvSpPr/>
          <p:nvPr/>
        </p:nvSpPr>
        <p:spPr>
          <a:xfrm>
            <a:off x="6158873" y="4286417"/>
            <a:ext cx="2094511" cy="1811585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5" name="Google Shape;515;p24">
            <a:extLst>
              <a:ext uri="{FF2B5EF4-FFF2-40B4-BE49-F238E27FC236}">
                <a16:creationId xmlns:a16="http://schemas.microsoft.com/office/drawing/2014/main" id="{E42E2F44-3F07-C5CB-782E-F23494F74389}"/>
              </a:ext>
            </a:extLst>
          </p:cNvPr>
          <p:cNvGrpSpPr/>
          <p:nvPr/>
        </p:nvGrpSpPr>
        <p:grpSpPr>
          <a:xfrm>
            <a:off x="8743950" y="4286414"/>
            <a:ext cx="2961546" cy="1690705"/>
            <a:chOff x="5911043" y="2790348"/>
            <a:chExt cx="2387400" cy="1183206"/>
          </a:xfrm>
        </p:grpSpPr>
        <p:sp>
          <p:nvSpPr>
            <p:cNvPr id="46" name="Google Shape;516;p24">
              <a:extLst>
                <a:ext uri="{FF2B5EF4-FFF2-40B4-BE49-F238E27FC236}">
                  <a16:creationId xmlns:a16="http://schemas.microsoft.com/office/drawing/2014/main" id="{3601214A-04C4-D6AB-40A8-F9AB5BC0276E}"/>
                </a:ext>
              </a:extLst>
            </p:cNvPr>
            <p:cNvSpPr txBox="1"/>
            <p:nvPr/>
          </p:nvSpPr>
          <p:spPr>
            <a:xfrm>
              <a:off x="5911043" y="3274554"/>
              <a:ext cx="2387400" cy="6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Fira Sans"/>
                  <a:cs typeface="Fira Sans"/>
                  <a:sym typeface="Fira Sans"/>
                </a:rPr>
                <a:t>Engineering company, Geothermal company, or private utiliy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7" name="Google Shape;517;p24">
              <a:extLst>
                <a:ext uri="{FF2B5EF4-FFF2-40B4-BE49-F238E27FC236}">
                  <a16:creationId xmlns:a16="http://schemas.microsoft.com/office/drawing/2014/main" id="{6E6BC815-06CD-C232-A653-5CD3784F8012}"/>
                </a:ext>
              </a:extLst>
            </p:cNvPr>
            <p:cNvSpPr txBox="1"/>
            <p:nvPr/>
          </p:nvSpPr>
          <p:spPr>
            <a:xfrm>
              <a:off x="5911043" y="2790348"/>
              <a:ext cx="2142300" cy="471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89546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Private Developer/ Operator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E89546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0" name="Google Shape;502;p24">
            <a:extLst>
              <a:ext uri="{FF2B5EF4-FFF2-40B4-BE49-F238E27FC236}">
                <a16:creationId xmlns:a16="http://schemas.microsoft.com/office/drawing/2014/main" id="{1B42AE79-73C4-7D97-1B75-9C275BB8D5A4}"/>
              </a:ext>
            </a:extLst>
          </p:cNvPr>
          <p:cNvGrpSpPr/>
          <p:nvPr/>
        </p:nvGrpSpPr>
        <p:grpSpPr>
          <a:xfrm>
            <a:off x="6932686" y="5168228"/>
            <a:ext cx="546884" cy="546798"/>
            <a:chOff x="2685825" y="840375"/>
            <a:chExt cx="481900" cy="481825"/>
          </a:xfrm>
        </p:grpSpPr>
        <p:sp>
          <p:nvSpPr>
            <p:cNvPr id="41" name="Google Shape;503;p24">
              <a:extLst>
                <a:ext uri="{FF2B5EF4-FFF2-40B4-BE49-F238E27FC236}">
                  <a16:creationId xmlns:a16="http://schemas.microsoft.com/office/drawing/2014/main" id="{EFA8D287-7001-E7B3-30F6-E5F0A97D754F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Google Shape;504;p24">
              <a:extLst>
                <a:ext uri="{FF2B5EF4-FFF2-40B4-BE49-F238E27FC236}">
                  <a16:creationId xmlns:a16="http://schemas.microsoft.com/office/drawing/2014/main" id="{E05594D0-402C-D045-3895-F9647D6F7059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B3028B10-B4A3-6507-E661-B38BF8F66A26}"/>
              </a:ext>
            </a:extLst>
          </p:cNvPr>
          <p:cNvSpPr/>
          <p:nvPr/>
        </p:nvSpPr>
        <p:spPr>
          <a:xfrm rot="1948450">
            <a:off x="1586391" y="1218171"/>
            <a:ext cx="2765755" cy="536780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8D19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71F408-188F-0899-A24F-707455277604}"/>
              </a:ext>
            </a:extLst>
          </p:cNvPr>
          <p:cNvSpPr txBox="1"/>
          <p:nvPr/>
        </p:nvSpPr>
        <p:spPr>
          <a:xfrm>
            <a:off x="111970" y="2097537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</a:t>
            </a:r>
            <a:b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Investment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8D19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7147FC-49F6-7376-7165-78F4B03BC8C9}"/>
              </a:ext>
            </a:extLst>
          </p:cNvPr>
          <p:cNvSpPr/>
          <p:nvPr/>
        </p:nvSpPr>
        <p:spPr>
          <a:xfrm rot="5400000">
            <a:off x="8915396" y="3378203"/>
            <a:ext cx="2279653" cy="3498848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89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D4BB5D-54B6-592D-7CCA-8D6CDC76DFAC}"/>
              </a:ext>
            </a:extLst>
          </p:cNvPr>
          <p:cNvSpPr txBox="1"/>
          <p:nvPr/>
        </p:nvSpPr>
        <p:spPr>
          <a:xfrm>
            <a:off x="9142509" y="3032619"/>
            <a:ext cx="1810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E89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Private</a:t>
            </a:r>
            <a:b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E89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E89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Investment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89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67AD0E65-3758-38AF-790C-26D9175E4289}"/>
              </a:ext>
            </a:extLst>
          </p:cNvPr>
          <p:cNvSpPr/>
          <p:nvPr/>
        </p:nvSpPr>
        <p:spPr>
          <a:xfrm>
            <a:off x="3621322" y="2052990"/>
            <a:ext cx="4986984" cy="4214459"/>
          </a:xfrm>
          <a:prstGeom prst="triangle">
            <a:avLst>
              <a:gd name="adj" fmla="val 49745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89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6B1323-ECBC-69CD-2477-D64BA39ED6D1}"/>
              </a:ext>
            </a:extLst>
          </p:cNvPr>
          <p:cNvSpPr txBox="1"/>
          <p:nvPr/>
        </p:nvSpPr>
        <p:spPr>
          <a:xfrm>
            <a:off x="6764676" y="2020104"/>
            <a:ext cx="18101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Mixed</a:t>
            </a:r>
            <a:b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Investment</a:t>
            </a:r>
            <a:b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176A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(PPP)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176A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337F0C-D395-9842-EBF6-8F49E895AA1B}"/>
              </a:ext>
            </a:extLst>
          </p:cNvPr>
          <p:cNvSpPr txBox="1"/>
          <p:nvPr/>
        </p:nvSpPr>
        <p:spPr>
          <a:xfrm>
            <a:off x="7401754" y="6423264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SAPHEA, 2024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(NYR)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61AF6-5686-A984-4B02-984E6115C3A1}"/>
              </a:ext>
            </a:extLst>
          </p:cNvPr>
          <p:cNvSpPr txBox="1"/>
          <p:nvPr/>
        </p:nvSpPr>
        <p:spPr>
          <a:xfrm>
            <a:off x="5374283" y="451191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GeoDHC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5BD805-CCF3-5D26-8555-41F2570A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AT" sz="1200" b="0" i="0" u="none" strike="noStrike" kern="1200" cap="none" spc="0" normalizeH="0" baseline="0" noProof="0" dirty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5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/>
      <p:bldP spid="61" grpId="0" animBg="1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D72CA-DC74-CBB1-125A-915120BF8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F7E8DFA5-7325-7B51-413C-7D392D642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0ECCA9B-C782-C066-F3E0-AF8A64DD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B7A9902C-E1A8-8C9A-0C23-695CEBA50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5448F-A062-3E3E-811D-90241EF9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25B9B-C49A-C487-103C-C3FD6487B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Blended Finance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76DF277-AF20-63B7-6468-362EC13D1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3D297-E89A-C098-232F-01A72ADB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25</a:t>
            </a:fld>
            <a:endParaRPr lang="de-AT"/>
          </a:p>
        </p:txBody>
      </p:sp>
      <p:sp>
        <p:nvSpPr>
          <p:cNvPr id="58" name="Google Shape;1277;p42">
            <a:extLst>
              <a:ext uri="{FF2B5EF4-FFF2-40B4-BE49-F238E27FC236}">
                <a16:creationId xmlns:a16="http://schemas.microsoft.com/office/drawing/2014/main" id="{C896E4A9-9D96-BEA7-B38E-8BA0F06E79D9}"/>
              </a:ext>
            </a:extLst>
          </p:cNvPr>
          <p:cNvSpPr/>
          <p:nvPr/>
        </p:nvSpPr>
        <p:spPr>
          <a:xfrm flipH="1">
            <a:off x="2780033" y="2234005"/>
            <a:ext cx="2311262" cy="121645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sym typeface="Fira Sans Extra Condensed Medium"/>
              </a:rPr>
              <a:t>DEVELOPMENT</a:t>
            </a:r>
            <a:r>
              <a:rPr lang="en" b="1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 FUNDING</a:t>
            </a:r>
            <a:endParaRPr b="1" dirty="0">
              <a:solidFill>
                <a:srgbClr val="FFFFFF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" name="Google Shape;1277;p42">
            <a:extLst>
              <a:ext uri="{FF2B5EF4-FFF2-40B4-BE49-F238E27FC236}">
                <a16:creationId xmlns:a16="http://schemas.microsoft.com/office/drawing/2014/main" id="{ED04998C-A036-6EC3-E1CA-83F2E4B7E3ED}"/>
              </a:ext>
            </a:extLst>
          </p:cNvPr>
          <p:cNvSpPr/>
          <p:nvPr/>
        </p:nvSpPr>
        <p:spPr>
          <a:xfrm>
            <a:off x="2414045" y="4637105"/>
            <a:ext cx="3067263" cy="16143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+mj-lt"/>
                <a:ea typeface="Fira Sans Extra Condensed Medium"/>
                <a:cs typeface="Fira Sans Extra Condensed Medium"/>
                <a:sym typeface="Fira Sans Extra Condensed Medium"/>
              </a:rPr>
              <a:t>PRIVATE CAPITAL</a:t>
            </a:r>
            <a:endParaRPr sz="2800" b="1" dirty="0">
              <a:solidFill>
                <a:srgbClr val="FFFFFF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8157E0-6344-2444-3188-BED7C7275325}"/>
              </a:ext>
            </a:extLst>
          </p:cNvPr>
          <p:cNvCxnSpPr>
            <a:cxnSpLocks/>
            <a:stCxn id="58" idx="2"/>
            <a:endCxn id="63" idx="0"/>
          </p:cNvCxnSpPr>
          <p:nvPr/>
        </p:nvCxnSpPr>
        <p:spPr>
          <a:xfrm>
            <a:off x="3935664" y="3450459"/>
            <a:ext cx="12013" cy="1186646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B9F323A-4B1A-A720-7FB9-53A200AB4646}"/>
              </a:ext>
            </a:extLst>
          </p:cNvPr>
          <p:cNvSpPr txBox="1"/>
          <p:nvPr/>
        </p:nvSpPr>
        <p:spPr>
          <a:xfrm>
            <a:off x="2240426" y="3871969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MOBILIZE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37615E2-31EE-004A-8FF6-0806489E9172}"/>
              </a:ext>
            </a:extLst>
          </p:cNvPr>
          <p:cNvSpPr/>
          <p:nvPr/>
        </p:nvSpPr>
        <p:spPr>
          <a:xfrm>
            <a:off x="5594813" y="3347496"/>
            <a:ext cx="216000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b="1" dirty="0"/>
              <a:t>BLENDED FINANCE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8CD21EEB-9550-2F4A-9B87-0924574F15EE}"/>
              </a:ext>
            </a:extLst>
          </p:cNvPr>
          <p:cNvCxnSpPr>
            <a:cxnSpLocks/>
            <a:stCxn id="58" idx="1"/>
            <a:endCxn id="68" idx="0"/>
          </p:cNvCxnSpPr>
          <p:nvPr/>
        </p:nvCxnSpPr>
        <p:spPr>
          <a:xfrm>
            <a:off x="5091295" y="2842232"/>
            <a:ext cx="1583518" cy="505264"/>
          </a:xfrm>
          <a:prstGeom prst="curved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F8B0D372-6C83-AF82-4F0A-F28CC46EA57B}"/>
              </a:ext>
            </a:extLst>
          </p:cNvPr>
          <p:cNvCxnSpPr>
            <a:cxnSpLocks/>
            <a:stCxn id="63" idx="3"/>
            <a:endCxn id="68" idx="2"/>
          </p:cNvCxnSpPr>
          <p:nvPr/>
        </p:nvCxnSpPr>
        <p:spPr>
          <a:xfrm flipV="1">
            <a:off x="5481308" y="4787496"/>
            <a:ext cx="1193505" cy="656784"/>
          </a:xfrm>
          <a:prstGeom prst="curvedConnector2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1D06614-3437-FF8D-5BA9-39EFA6FD1E45}"/>
              </a:ext>
            </a:extLst>
          </p:cNvPr>
          <p:cNvSpPr txBox="1"/>
          <p:nvPr/>
        </p:nvSpPr>
        <p:spPr>
          <a:xfrm>
            <a:off x="5699850" y="2010459"/>
            <a:ext cx="2537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CONCESSIONAL (GRANTS)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B45A50-E029-4495-A3F2-DC7900C92252}"/>
              </a:ext>
            </a:extLst>
          </p:cNvPr>
          <p:cNvSpPr txBox="1"/>
          <p:nvPr/>
        </p:nvSpPr>
        <p:spPr>
          <a:xfrm>
            <a:off x="5699850" y="5482013"/>
            <a:ext cx="2453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MARKET RATE (LOANS)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19E2B1D-CC42-2C23-9D11-FCE1CF994742}"/>
              </a:ext>
            </a:extLst>
          </p:cNvPr>
          <p:cNvSpPr txBox="1"/>
          <p:nvPr/>
        </p:nvSpPr>
        <p:spPr>
          <a:xfrm>
            <a:off x="-305040" y="2010459"/>
            <a:ext cx="273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GOVERNMENT / INTERNATIONAL FUNDS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3FC5EC-702D-4563-380B-BA73DBE83BFF}"/>
              </a:ext>
            </a:extLst>
          </p:cNvPr>
          <p:cNvSpPr txBox="1"/>
          <p:nvPr/>
        </p:nvSpPr>
        <p:spPr>
          <a:xfrm>
            <a:off x="84489" y="5185162"/>
            <a:ext cx="21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COMMERCIAL BANKS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3671D50-7CB4-1BCD-0DA5-F69E7512A6A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754813" y="4067496"/>
            <a:ext cx="2700000" cy="1905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C8F30B8-E34B-20B4-F99C-886801252F15}"/>
              </a:ext>
            </a:extLst>
          </p:cNvPr>
          <p:cNvCxnSpPr>
            <a:cxnSpLocks/>
          </p:cNvCxnSpPr>
          <p:nvPr/>
        </p:nvCxnSpPr>
        <p:spPr>
          <a:xfrm>
            <a:off x="9556584" y="4069401"/>
            <a:ext cx="720000" cy="618943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15DBC0-2ABB-9F33-7049-D1D21D58EFA2}"/>
              </a:ext>
            </a:extLst>
          </p:cNvPr>
          <p:cNvCxnSpPr>
            <a:cxnSpLocks/>
          </p:cNvCxnSpPr>
          <p:nvPr/>
        </p:nvCxnSpPr>
        <p:spPr>
          <a:xfrm flipV="1">
            <a:off x="9556584" y="3543442"/>
            <a:ext cx="720000" cy="525959"/>
          </a:xfrm>
          <a:prstGeom prst="straightConnector1">
            <a:avLst/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878D97B-AE92-904E-2E7F-744A4DE884BA}"/>
              </a:ext>
            </a:extLst>
          </p:cNvPr>
          <p:cNvSpPr txBox="1"/>
          <p:nvPr/>
        </p:nvSpPr>
        <p:spPr>
          <a:xfrm>
            <a:off x="9733851" y="2082956"/>
            <a:ext cx="2537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SUPPORTING</a:t>
            </a:r>
            <a:br>
              <a:rPr lang="en-GB" sz="2000" b="1" dirty="0"/>
            </a:br>
            <a:r>
              <a:rPr lang="en-GB" sz="2000" b="1" dirty="0"/>
              <a:t>MANY SMALL PROJECTS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CBEEC20-F69A-B401-1FA4-B1D2AEA961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6116" y="3459402"/>
            <a:ext cx="1228942" cy="1228942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A25C83B2-57C8-3BED-0446-AD5E8AFE070F}"/>
              </a:ext>
            </a:extLst>
          </p:cNvPr>
          <p:cNvSpPr/>
          <p:nvPr/>
        </p:nvSpPr>
        <p:spPr>
          <a:xfrm>
            <a:off x="8126772" y="3360284"/>
            <a:ext cx="1440000" cy="14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b="1" dirty="0"/>
          </a:p>
        </p:txBody>
      </p:sp>
      <p:pic>
        <p:nvPicPr>
          <p:cNvPr id="117" name="Picture 116" descr="A white building with columns&#10;&#10;Description automatically generated">
            <a:extLst>
              <a:ext uri="{FF2B5EF4-FFF2-40B4-BE49-F238E27FC236}">
                <a16:creationId xmlns:a16="http://schemas.microsoft.com/office/drawing/2014/main" id="{CD01F0BF-2488-4C11-CAF6-4C8B13131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71" y="3566699"/>
            <a:ext cx="876803" cy="88120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53AF89CC-A74E-06B3-2AEF-F0AF54296EA1}"/>
              </a:ext>
            </a:extLst>
          </p:cNvPr>
          <p:cNvSpPr txBox="1"/>
          <p:nvPr/>
        </p:nvSpPr>
        <p:spPr>
          <a:xfrm>
            <a:off x="7619999" y="2642446"/>
            <a:ext cx="2453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CLUSTERING AGENCY</a:t>
            </a:r>
          </a:p>
        </p:txBody>
      </p:sp>
      <p:pic>
        <p:nvPicPr>
          <p:cNvPr id="123" name="Picture 122" descr="A blue oval with black border&#10;&#10;Description automatically generated">
            <a:extLst>
              <a:ext uri="{FF2B5EF4-FFF2-40B4-BE49-F238E27FC236}">
                <a16:creationId xmlns:a16="http://schemas.microsoft.com/office/drawing/2014/main" id="{0B296423-CDAB-4707-A510-F4803D1775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8"/>
          <a:stretch/>
        </p:blipFill>
        <p:spPr>
          <a:xfrm>
            <a:off x="5592763" y="3347496"/>
            <a:ext cx="2164101" cy="3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/>
      <p:bldP spid="68" grpId="0" animBg="1"/>
      <p:bldP spid="78" grpId="0"/>
      <p:bldP spid="79" grpId="0"/>
      <p:bldP spid="87" grpId="0"/>
      <p:bldP spid="99" grpId="0"/>
      <p:bldP spid="111" grpId="0" animBg="1"/>
      <p:bldP spid="1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Financing DHC: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Factors</a:t>
            </a:r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to</a:t>
            </a:r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consider</a:t>
            </a:r>
            <a:endParaRPr lang="en-US" sz="40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2AF00-C52D-400F-3447-C14E056D7C06}"/>
              </a:ext>
            </a:extLst>
          </p:cNvPr>
          <p:cNvSpPr txBox="1"/>
          <p:nvPr/>
        </p:nvSpPr>
        <p:spPr>
          <a:xfrm>
            <a:off x="228363" y="6296799"/>
            <a:ext cx="11808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lvl="0" indent="-806450"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Module 5: Heating and cooling market and finance, THERMOS, 2020</a:t>
            </a:r>
            <a:r>
              <a:rPr lang="en-GB" sz="1400" dirty="0">
                <a:solidFill>
                  <a:srgbClr val="0C3558"/>
                </a:solidFill>
              </a:rPr>
              <a:t>; </a:t>
            </a:r>
            <a:r>
              <a:rPr lang="en-GB" sz="1400" dirty="0">
                <a:solidFill>
                  <a:srgbClr val="0C3558"/>
                </a:solidFill>
                <a:hlinkClick r:id="rId5"/>
              </a:rPr>
              <a:t>Guidelines on Community</a:t>
            </a:r>
          </a:p>
          <a:p>
            <a:pPr marL="806450" lvl="0" indent="-806450">
              <a:defRPr/>
            </a:pPr>
            <a:r>
              <a:rPr lang="en-GB" sz="1400" dirty="0">
                <a:solidFill>
                  <a:srgbClr val="0C3558"/>
                </a:solidFill>
                <a:hlinkClick r:id="rId5"/>
              </a:rPr>
              <a:t>Heating and Cooling, RESCOOP, 2023</a:t>
            </a:r>
            <a:r>
              <a:rPr lang="en-GB" sz="1400" dirty="0">
                <a:solidFill>
                  <a:srgbClr val="0C3558"/>
                </a:solidFill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Icons: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/>
              </a:rPr>
              <a:t>Uniconlabs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Vitaly Gorbachev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Freepik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Rukanikon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152793-F0CD-EED2-65DE-49E62469C1C7}"/>
              </a:ext>
            </a:extLst>
          </p:cNvPr>
          <p:cNvGrpSpPr/>
          <p:nvPr/>
        </p:nvGrpSpPr>
        <p:grpSpPr>
          <a:xfrm>
            <a:off x="8816724" y="2069575"/>
            <a:ext cx="2953146" cy="3740177"/>
            <a:chOff x="8816724" y="2072226"/>
            <a:chExt cx="2953146" cy="374017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D3F00F-6925-01FE-09C7-0EB45ED35B4F}"/>
                </a:ext>
              </a:extLst>
            </p:cNvPr>
            <p:cNvGrpSpPr/>
            <p:nvPr/>
          </p:nvGrpSpPr>
          <p:grpSpPr>
            <a:xfrm>
              <a:off x="8816724" y="2072226"/>
              <a:ext cx="2953146" cy="3740177"/>
              <a:chOff x="7842680" y="2891216"/>
              <a:chExt cx="2804621" cy="35520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9E6EE80-7B33-4F95-C82C-E6473A45FBBE}"/>
                  </a:ext>
                </a:extLst>
              </p:cNvPr>
              <p:cNvGrpSpPr/>
              <p:nvPr/>
            </p:nvGrpSpPr>
            <p:grpSpPr>
              <a:xfrm>
                <a:off x="7842680" y="2891216"/>
                <a:ext cx="2743518" cy="3552069"/>
                <a:chOff x="7842680" y="1652966"/>
                <a:chExt cx="2743518" cy="3552069"/>
              </a:xfrm>
            </p:grpSpPr>
            <p:sp>
              <p:nvSpPr>
                <p:cNvPr id="52" name="Rectangle: Rounded Corners 9">
                  <a:extLst>
                    <a:ext uri="{FF2B5EF4-FFF2-40B4-BE49-F238E27FC236}">
                      <a16:creationId xmlns:a16="http://schemas.microsoft.com/office/drawing/2014/main" id="{CE9FEC3A-0635-744B-9064-F1F1A006408B}"/>
                    </a:ext>
                  </a:extLst>
                </p:cNvPr>
                <p:cNvSpPr/>
                <p:nvPr/>
              </p:nvSpPr>
              <p:spPr bwMode="auto">
                <a:xfrm>
                  <a:off x="7842680" y="1652966"/>
                  <a:ext cx="2564207" cy="3552069"/>
                </a:xfrm>
                <a:prstGeom prst="roundRect">
                  <a:avLst>
                    <a:gd name="adj" fmla="val 12366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: Rounded Corners 10">
                  <a:extLst>
                    <a:ext uri="{FF2B5EF4-FFF2-40B4-BE49-F238E27FC236}">
                      <a16:creationId xmlns:a16="http://schemas.microsoft.com/office/drawing/2014/main" id="{DD223165-0F15-5275-D1F5-C45FFA06355E}"/>
                    </a:ext>
                  </a:extLst>
                </p:cNvPr>
                <p:cNvSpPr/>
                <p:nvPr/>
              </p:nvSpPr>
              <p:spPr bwMode="auto">
                <a:xfrm>
                  <a:off x="8021992" y="1742622"/>
                  <a:ext cx="2564206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: Top Corners Rounded 21">
                  <a:extLst>
                    <a:ext uri="{FF2B5EF4-FFF2-40B4-BE49-F238E27FC236}">
                      <a16:creationId xmlns:a16="http://schemas.microsoft.com/office/drawing/2014/main" id="{084E4AFD-EF34-834F-C649-10FAFE5061FD}"/>
                    </a:ext>
                  </a:extLst>
                </p:cNvPr>
                <p:cNvSpPr/>
                <p:nvPr/>
              </p:nvSpPr>
              <p:spPr bwMode="auto">
                <a:xfrm>
                  <a:off x="8021992" y="1742622"/>
                  <a:ext cx="2564206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9F466D-A2F0-A598-9C97-93312D3D310D}"/>
                  </a:ext>
                </a:extLst>
              </p:cNvPr>
              <p:cNvSpPr txBox="1"/>
              <p:nvPr/>
            </p:nvSpPr>
            <p:spPr>
              <a:xfrm>
                <a:off x="8081177" y="3848818"/>
                <a:ext cx="2566124" cy="2477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Equity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(private</a:t>
                </a:r>
                <a:r>
                  <a:rPr kumimoji="0" lang="en-US" sz="1400" b="0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equity from project developers, venture capital, external investors, crowdfunding, cooperative, connection fees)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Debt</a:t>
                </a:r>
                <a:r>
                  <a:rPr lang="en-US" sz="1400" i="1" dirty="0">
                    <a:latin typeface="Calibri"/>
                  </a:rPr>
                  <a:t> (loans, guarantees)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Grants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(capital or operating subsidies, tax</a:t>
                </a:r>
                <a:r>
                  <a:rPr kumimoji="0" lang="en-US" sz="1400" b="0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rebates)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Alternative Sources </a:t>
                </a:r>
                <a:r>
                  <a:rPr lang="en-US" sz="1400" i="1" dirty="0">
                    <a:latin typeface="Calibri"/>
                  </a:rPr>
                  <a:t>(revolving funds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D9442E-74A0-2D06-D241-BCFDF84567C5}"/>
                  </a:ext>
                </a:extLst>
              </p:cNvPr>
              <p:cNvSpPr txBox="1"/>
              <p:nvPr/>
            </p:nvSpPr>
            <p:spPr>
              <a:xfrm>
                <a:off x="8692457" y="3169181"/>
                <a:ext cx="1656288" cy="32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Financing</a:t>
                </a:r>
              </a:p>
            </p:txBody>
          </p:sp>
        </p:grpSp>
        <p:pic>
          <p:nvPicPr>
            <p:cNvPr id="19" name="Picture 18" descr="A handshake with a dollar sign&#10;&#10;Description automatically generated">
              <a:extLst>
                <a:ext uri="{FF2B5EF4-FFF2-40B4-BE49-F238E27FC236}">
                  <a16:creationId xmlns:a16="http://schemas.microsoft.com/office/drawing/2014/main" id="{CC00C192-E4FE-4FE1-D7C7-FA0A20C8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499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F30E3E-93B8-2243-AF67-CC9A4DDA99AB}"/>
              </a:ext>
            </a:extLst>
          </p:cNvPr>
          <p:cNvGrpSpPr/>
          <p:nvPr/>
        </p:nvGrpSpPr>
        <p:grpSpPr>
          <a:xfrm>
            <a:off x="331591" y="2069575"/>
            <a:ext cx="2708807" cy="3740177"/>
            <a:chOff x="331591" y="2072226"/>
            <a:chExt cx="2708807" cy="37401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8F4585B-C3BC-0452-DC09-D6D4F7C16122}"/>
                </a:ext>
              </a:extLst>
            </p:cNvPr>
            <p:cNvGrpSpPr/>
            <p:nvPr/>
          </p:nvGrpSpPr>
          <p:grpSpPr>
            <a:xfrm>
              <a:off x="331591" y="2072226"/>
              <a:ext cx="2708807" cy="3740177"/>
              <a:chOff x="1055166" y="2891216"/>
              <a:chExt cx="2572573" cy="35520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BE78026-856A-BC81-D574-3B287B484ABC}"/>
                  </a:ext>
                </a:extLst>
              </p:cNvPr>
              <p:cNvGrpSpPr/>
              <p:nvPr/>
            </p:nvGrpSpPr>
            <p:grpSpPr>
              <a:xfrm>
                <a:off x="1055166" y="2891216"/>
                <a:ext cx="2572573" cy="3552069"/>
                <a:chOff x="1830423" y="1652966"/>
                <a:chExt cx="2572573" cy="3552069"/>
              </a:xfrm>
            </p:grpSpPr>
            <p:sp>
              <p:nvSpPr>
                <p:cNvPr id="40" name="Rectangle: Rounded Corners 4">
                  <a:extLst>
                    <a:ext uri="{FF2B5EF4-FFF2-40B4-BE49-F238E27FC236}">
                      <a16:creationId xmlns:a16="http://schemas.microsoft.com/office/drawing/2014/main" id="{4ECC6CC7-CBED-704D-F728-2EB04AFEA6A5}"/>
                    </a:ext>
                  </a:extLst>
                </p:cNvPr>
                <p:cNvSpPr/>
                <p:nvPr/>
              </p:nvSpPr>
              <p:spPr bwMode="auto">
                <a:xfrm>
                  <a:off x="1830423" y="1652966"/>
                  <a:ext cx="2393262" cy="3552069"/>
                </a:xfrm>
                <a:prstGeom prst="roundRect">
                  <a:avLst>
                    <a:gd name="adj" fmla="val 1231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: Rounded Corners 3">
                  <a:extLst>
                    <a:ext uri="{FF2B5EF4-FFF2-40B4-BE49-F238E27FC236}">
                      <a16:creationId xmlns:a16="http://schemas.microsoft.com/office/drawing/2014/main" id="{BD03FCE1-AAB9-5CC3-3A73-ADA65B1A68B1}"/>
                    </a:ext>
                  </a:extLst>
                </p:cNvPr>
                <p:cNvSpPr/>
                <p:nvPr/>
              </p:nvSpPr>
              <p:spPr bwMode="auto">
                <a:xfrm>
                  <a:off x="2009735" y="1742622"/>
                  <a:ext cx="2393261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: Top Corners Rounded 19">
                  <a:extLst>
                    <a:ext uri="{FF2B5EF4-FFF2-40B4-BE49-F238E27FC236}">
                      <a16:creationId xmlns:a16="http://schemas.microsoft.com/office/drawing/2014/main" id="{4EE3CC83-954E-3B6D-1283-0C684E18FF93}"/>
                    </a:ext>
                  </a:extLst>
                </p:cNvPr>
                <p:cNvSpPr/>
                <p:nvPr/>
              </p:nvSpPr>
              <p:spPr bwMode="auto">
                <a:xfrm>
                  <a:off x="2009734" y="1742622"/>
                  <a:ext cx="2393261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A289EFC-54BD-2C35-967C-61664EECB723}"/>
                  </a:ext>
                </a:extLst>
              </p:cNvPr>
              <p:cNvSpPr txBox="1"/>
              <p:nvPr/>
            </p:nvSpPr>
            <p:spPr>
              <a:xfrm>
                <a:off x="1348261" y="3848818"/>
                <a:ext cx="2279476" cy="2411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ts val="600"/>
                  </a:spcBef>
                  <a:defRPr/>
                </a:pPr>
                <a:r>
                  <a:rPr lang="en-GB" sz="1400" b="1" i="1" dirty="0">
                    <a:latin typeface="Calibri"/>
                  </a:rPr>
                  <a:t>Roles</a:t>
                </a:r>
                <a:r>
                  <a:rPr lang="en-GB" sz="1400" i="1" dirty="0">
                    <a:latin typeface="Calibri"/>
                  </a:rPr>
                  <a:t>: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Operation and </a:t>
                </a:r>
                <a:r>
                  <a:rPr lang="en-GB" sz="1400" i="1" dirty="0" err="1">
                    <a:latin typeface="Calibri"/>
                  </a:rPr>
                  <a:t>mgmt</a:t>
                </a:r>
                <a:endParaRPr lang="en-GB" sz="1400" i="1" dirty="0">
                  <a:latin typeface="Calibri"/>
                </a:endParaRP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Payment for services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Investment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Ownership</a:t>
                </a:r>
              </a:p>
              <a:p>
                <a:pPr lvl="0" fontAlgn="base">
                  <a:spcBef>
                    <a:spcPts val="600"/>
                  </a:spcBef>
                  <a:defRPr/>
                </a:pPr>
                <a:r>
                  <a:rPr lang="en-GB" sz="1400" b="1" i="1" dirty="0">
                    <a:latin typeface="Calibri"/>
                  </a:rPr>
                  <a:t>Private/public</a:t>
                </a:r>
                <a:r>
                  <a:rPr lang="en-GB" sz="1400" i="1" dirty="0">
                    <a:latin typeface="Calibri"/>
                  </a:rPr>
                  <a:t> combinations: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Traditional/public </a:t>
                </a:r>
                <a:r>
                  <a:rPr lang="en-GB" sz="1400" i="1" dirty="0" err="1">
                    <a:latin typeface="Calibri"/>
                  </a:rPr>
                  <a:t>agr</a:t>
                </a:r>
                <a:r>
                  <a:rPr lang="en-GB" sz="1400" i="1" dirty="0">
                    <a:latin typeface="Calibri"/>
                  </a:rPr>
                  <a:t>.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 err="1">
                    <a:latin typeface="Calibri"/>
                  </a:rPr>
                  <a:t>Mgmt</a:t>
                </a:r>
                <a:r>
                  <a:rPr lang="en-GB" sz="1400" i="1" dirty="0">
                    <a:latin typeface="Calibri"/>
                  </a:rPr>
                  <a:t> agreement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Leasing/Concession </a:t>
                </a:r>
                <a:r>
                  <a:rPr lang="en-GB" sz="1400" i="1" dirty="0" err="1">
                    <a:latin typeface="Calibri"/>
                  </a:rPr>
                  <a:t>agr</a:t>
                </a:r>
                <a:r>
                  <a:rPr lang="en-GB" sz="1400" i="1" dirty="0">
                    <a:latin typeface="Calibri"/>
                  </a:rPr>
                  <a:t>.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Privatized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ESCO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B15C53-88DC-E183-6877-2B6AC6F5A315}"/>
                  </a:ext>
                </a:extLst>
              </p:cNvPr>
              <p:cNvSpPr txBox="1"/>
              <p:nvPr/>
            </p:nvSpPr>
            <p:spPr>
              <a:xfrm>
                <a:off x="1874008" y="3169181"/>
                <a:ext cx="16147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Business Model</a:t>
                </a:r>
              </a:p>
            </p:txBody>
          </p:sp>
        </p:grpSp>
        <p:pic>
          <p:nvPicPr>
            <p:cNvPr id="21" name="Picture 20" descr="A white symbol with a light bulb and a person in a circle&#10;&#10;Description automatically generated">
              <a:extLst>
                <a:ext uri="{FF2B5EF4-FFF2-40B4-BE49-F238E27FC236}">
                  <a16:creationId xmlns:a16="http://schemas.microsoft.com/office/drawing/2014/main" id="{78382D07-87D6-B002-0B16-0B6C6AD5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8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F1E92F-1833-3CAB-7940-9FBBCA7FD743}"/>
              </a:ext>
            </a:extLst>
          </p:cNvPr>
          <p:cNvGrpSpPr/>
          <p:nvPr/>
        </p:nvGrpSpPr>
        <p:grpSpPr>
          <a:xfrm>
            <a:off x="3212583" y="2069575"/>
            <a:ext cx="2730963" cy="3740177"/>
            <a:chOff x="3213465" y="2072226"/>
            <a:chExt cx="2730963" cy="374017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C15F1FC-ED90-3398-E5D4-306469FDFBC1}"/>
                </a:ext>
              </a:extLst>
            </p:cNvPr>
            <p:cNvGrpSpPr/>
            <p:nvPr/>
          </p:nvGrpSpPr>
          <p:grpSpPr>
            <a:xfrm>
              <a:off x="3213465" y="2072226"/>
              <a:ext cx="2730963" cy="3740177"/>
              <a:chOff x="4836552" y="2891216"/>
              <a:chExt cx="2593618" cy="355206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4A60F5F-6246-85AC-1481-EB926B4A0D7B}"/>
                  </a:ext>
                </a:extLst>
              </p:cNvPr>
              <p:cNvGrpSpPr/>
              <p:nvPr/>
            </p:nvGrpSpPr>
            <p:grpSpPr>
              <a:xfrm>
                <a:off x="4836552" y="2891216"/>
                <a:ext cx="2572574" cy="3552069"/>
                <a:chOff x="4836552" y="1652966"/>
                <a:chExt cx="2572574" cy="3552069"/>
              </a:xfrm>
            </p:grpSpPr>
            <p:sp>
              <p:nvSpPr>
                <p:cNvPr id="44" name="Rectangle: Rounded Corners 14">
                  <a:extLst>
                    <a:ext uri="{FF2B5EF4-FFF2-40B4-BE49-F238E27FC236}">
                      <a16:creationId xmlns:a16="http://schemas.microsoft.com/office/drawing/2014/main" id="{983F3D0B-5C21-E03E-5AF8-603FB373D309}"/>
                    </a:ext>
                  </a:extLst>
                </p:cNvPr>
                <p:cNvSpPr/>
                <p:nvPr/>
              </p:nvSpPr>
              <p:spPr bwMode="auto">
                <a:xfrm>
                  <a:off x="4836552" y="1652966"/>
                  <a:ext cx="2393264" cy="3552069"/>
                </a:xfrm>
                <a:prstGeom prst="roundRect">
                  <a:avLst>
                    <a:gd name="adj" fmla="val 11132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Rounded Corners 15">
                  <a:extLst>
                    <a:ext uri="{FF2B5EF4-FFF2-40B4-BE49-F238E27FC236}">
                      <a16:creationId xmlns:a16="http://schemas.microsoft.com/office/drawing/2014/main" id="{650F74BB-0A3C-248D-7D01-74FD1675C3B5}"/>
                    </a:ext>
                  </a:extLst>
                </p:cNvPr>
                <p:cNvSpPr/>
                <p:nvPr/>
              </p:nvSpPr>
              <p:spPr bwMode="auto">
                <a:xfrm>
                  <a:off x="5015862" y="1742622"/>
                  <a:ext cx="2393264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: Top Corners Rounded 20">
                  <a:extLst>
                    <a:ext uri="{FF2B5EF4-FFF2-40B4-BE49-F238E27FC236}">
                      <a16:creationId xmlns:a16="http://schemas.microsoft.com/office/drawing/2014/main" id="{CFA393AB-7B8C-CB5D-0E64-6E216E19556E}"/>
                    </a:ext>
                  </a:extLst>
                </p:cNvPr>
                <p:cNvSpPr/>
                <p:nvPr/>
              </p:nvSpPr>
              <p:spPr bwMode="auto">
                <a:xfrm>
                  <a:off x="5015862" y="1742622"/>
                  <a:ext cx="2393264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C1DECC-42B2-A0B4-0483-2C698BA60B66}"/>
                  </a:ext>
                </a:extLst>
              </p:cNvPr>
              <p:cNvSpPr txBox="1"/>
              <p:nvPr/>
            </p:nvSpPr>
            <p:spPr>
              <a:xfrm>
                <a:off x="5153548" y="3848818"/>
                <a:ext cx="2276622" cy="2542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CAPEX</a:t>
                </a:r>
                <a:r>
                  <a:rPr lang="en-US" sz="1400" i="1" dirty="0">
                    <a:latin typeface="Calibri"/>
                  </a:rPr>
                  <a:t>: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Installation: heat plant, back-up, network pipes, connection, storage…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US" sz="1400" i="1" dirty="0">
                    <a:latin typeface="Calibri"/>
                  </a:rPr>
                  <a:t>Other: planning, permitting</a:t>
                </a:r>
              </a:p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OPEX</a:t>
                </a:r>
                <a:r>
                  <a:rPr lang="en-US" sz="1400" i="1" dirty="0">
                    <a:latin typeface="Calibri"/>
                  </a:rPr>
                  <a:t>: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Operation: fuel, personnel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Maintenance, heat loss</a:t>
                </a:r>
              </a:p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RISK</a:t>
                </a:r>
                <a:r>
                  <a:rPr lang="en-US" sz="1400" i="1" dirty="0">
                    <a:latin typeface="Calibri"/>
                  </a:rPr>
                  <a:t>: 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Resources, consumption, retention, debtor, prices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A9614D1-C8D8-7558-126C-12B0A1ADD007}"/>
                  </a:ext>
                </a:extLst>
              </p:cNvPr>
              <p:cNvSpPr txBox="1"/>
              <p:nvPr/>
            </p:nvSpPr>
            <p:spPr>
              <a:xfrm>
                <a:off x="5625530" y="3169181"/>
                <a:ext cx="16678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Cost Structure</a:t>
                </a:r>
              </a:p>
            </p:txBody>
          </p:sp>
        </p:grpSp>
        <p:pic>
          <p:nvPicPr>
            <p:cNvPr id="23" name="Picture 22" descr="A white line drawing of a coin with arrows pointing to the side&#10;&#10;Description automatically generated">
              <a:extLst>
                <a:ext uri="{FF2B5EF4-FFF2-40B4-BE49-F238E27FC236}">
                  <a16:creationId xmlns:a16="http://schemas.microsoft.com/office/drawing/2014/main" id="{03DD6FD4-182F-74CE-484F-A6AF6353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681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A5E0F3-01AD-4070-48DD-F24203D99A36}"/>
              </a:ext>
            </a:extLst>
          </p:cNvPr>
          <p:cNvGrpSpPr/>
          <p:nvPr/>
        </p:nvGrpSpPr>
        <p:grpSpPr>
          <a:xfrm>
            <a:off x="6115731" y="2069575"/>
            <a:ext cx="2528808" cy="3740177"/>
            <a:chOff x="6177752" y="2069575"/>
            <a:chExt cx="2528808" cy="37401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630A2A-78B8-547B-EAAE-EB5EDADBCBB3}"/>
                </a:ext>
              </a:extLst>
            </p:cNvPr>
            <p:cNvGrpSpPr/>
            <p:nvPr/>
          </p:nvGrpSpPr>
          <p:grpSpPr>
            <a:xfrm>
              <a:off x="6177752" y="2069575"/>
              <a:ext cx="2528808" cy="3740177"/>
              <a:chOff x="4836551" y="2891216"/>
              <a:chExt cx="2401628" cy="355206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3312915-0C6E-6126-2160-A930E8D04551}"/>
                  </a:ext>
                </a:extLst>
              </p:cNvPr>
              <p:cNvGrpSpPr/>
              <p:nvPr/>
            </p:nvGrpSpPr>
            <p:grpSpPr>
              <a:xfrm>
                <a:off x="4836551" y="2891216"/>
                <a:ext cx="2401628" cy="3552069"/>
                <a:chOff x="4836551" y="1652966"/>
                <a:chExt cx="2401628" cy="3552069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CA46CC37-FE4F-5D18-95E8-193F136EBAFD}"/>
                    </a:ext>
                  </a:extLst>
                </p:cNvPr>
                <p:cNvSpPr/>
                <p:nvPr/>
              </p:nvSpPr>
              <p:spPr bwMode="auto">
                <a:xfrm>
                  <a:off x="4836551" y="1652966"/>
                  <a:ext cx="2222312" cy="3552069"/>
                </a:xfrm>
                <a:prstGeom prst="roundRect">
                  <a:avLst>
                    <a:gd name="adj" fmla="val 11132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F75782F-8D70-0538-05AD-B40F191FD60C}"/>
                    </a:ext>
                  </a:extLst>
                </p:cNvPr>
                <p:cNvSpPr/>
                <p:nvPr/>
              </p:nvSpPr>
              <p:spPr bwMode="auto">
                <a:xfrm>
                  <a:off x="5015863" y="1742622"/>
                  <a:ext cx="2222316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: Top Corners Rounded 20">
                  <a:extLst>
                    <a:ext uri="{FF2B5EF4-FFF2-40B4-BE49-F238E27FC236}">
                      <a16:creationId xmlns:a16="http://schemas.microsoft.com/office/drawing/2014/main" id="{7036F62D-2F27-6081-A7D4-F2A52786BC0E}"/>
                    </a:ext>
                  </a:extLst>
                </p:cNvPr>
                <p:cNvSpPr/>
                <p:nvPr/>
              </p:nvSpPr>
              <p:spPr bwMode="auto">
                <a:xfrm>
                  <a:off x="5015863" y="1742622"/>
                  <a:ext cx="2222316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8A293C-8273-10B0-5EB4-50875B4C6A0A}"/>
                  </a:ext>
                </a:extLst>
              </p:cNvPr>
              <p:cNvSpPr txBox="1"/>
              <p:nvPr/>
            </p:nvSpPr>
            <p:spPr>
              <a:xfrm>
                <a:off x="5153547" y="3848818"/>
                <a:ext cx="1982989" cy="2338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US" sz="1400" b="1" i="1" dirty="0">
                    <a:latin typeface="Calibri"/>
                  </a:rPr>
                  <a:t>Tariffs</a:t>
                </a:r>
                <a:r>
                  <a:rPr lang="en-US" sz="1400" i="1" dirty="0">
                    <a:latin typeface="Calibri"/>
                  </a:rPr>
                  <a:t>: variable rate, fixed rate, risk mitigation, </a:t>
                </a:r>
                <a:r>
                  <a:rPr kumimoji="0" lang="en-US" sz="14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discount rate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(return on capital you want to achieve)</a:t>
                </a:r>
                <a:endParaRPr lang="en-US" sz="1400" i="1" dirty="0">
                  <a:latin typeface="Calibri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One-time Payments</a:t>
                </a:r>
                <a:r>
                  <a:rPr lang="en-US" sz="1400" i="1" dirty="0">
                    <a:latin typeface="Calibri"/>
                  </a:rPr>
                  <a:t>: new customer connection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Subsidies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tax rebates, capital grants, operating subsidies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13C05B-553D-5F07-9D12-0CE21B8165EA}"/>
                  </a:ext>
                </a:extLst>
              </p:cNvPr>
              <p:cNvSpPr txBox="1"/>
              <p:nvPr/>
            </p:nvSpPr>
            <p:spPr>
              <a:xfrm>
                <a:off x="5558730" y="3169181"/>
                <a:ext cx="1667898" cy="32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Revenue Stream</a:t>
                </a:r>
              </a:p>
            </p:txBody>
          </p:sp>
        </p:grpSp>
        <p:pic>
          <p:nvPicPr>
            <p:cNvPr id="25" name="Picture 24" descr="A white line drawing of a coin and arrows&#10;&#10;Description automatically generated">
              <a:extLst>
                <a:ext uri="{FF2B5EF4-FFF2-40B4-BE49-F238E27FC236}">
                  <a16:creationId xmlns:a16="http://schemas.microsoft.com/office/drawing/2014/main" id="{34AC52A8-4AB0-B25B-0A5D-D072F734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84" y="229571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Project Financing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for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DHC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8A4FB4-4934-B007-44B0-E8839416F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14" y="1622194"/>
            <a:ext cx="7112809" cy="4734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6097324" y="6283913"/>
            <a:ext cx="459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marR="0" lvl="0" indent="-806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Module 5: Heating and cooling market and finance, THERMOS, 2020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26E3A6-0BF5-C779-CF8A-A091BAA19624}"/>
              </a:ext>
            </a:extLst>
          </p:cNvPr>
          <p:cNvSpPr txBox="1">
            <a:spLocks/>
          </p:cNvSpPr>
          <p:nvPr/>
        </p:nvSpPr>
        <p:spPr>
          <a:xfrm>
            <a:off x="359967" y="1712948"/>
            <a:ext cx="4464000" cy="4965068"/>
          </a:xfrm>
          <a:prstGeom prst="roundRect">
            <a:avLst>
              <a:gd name="adj" fmla="val 8140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 Finance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The funding of long-term infrastructure, industrial projects, and public services using a nonrecourse or limited-recourse financial structure.(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Investopedia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Typical ways in which two or more parties share risk and rewards for a specific project are: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Joint Venture (JV)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agreement, 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1" dirty="0">
                <a:solidFill>
                  <a:srgbClr val="0C3558"/>
                </a:solidFill>
                <a:latin typeface="Arial"/>
              </a:rPr>
              <a:t>Special Purpose Vehicle (SPV)</a:t>
            </a:r>
            <a:r>
              <a:rPr lang="en-GB" sz="2000" dirty="0">
                <a:solidFill>
                  <a:srgbClr val="0C3558"/>
                </a:solidFill>
                <a:latin typeface="Arial"/>
              </a:rPr>
              <a:t>,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1" dirty="0">
                <a:solidFill>
                  <a:srgbClr val="0C3558"/>
                </a:solidFill>
                <a:latin typeface="Arial"/>
              </a:rPr>
              <a:t>Public-Private Partnership (PPP)</a:t>
            </a:r>
            <a:r>
              <a:rPr lang="en-GB" sz="2000" dirty="0">
                <a:solidFill>
                  <a:srgbClr val="0C3558"/>
                </a:solidFill>
                <a:latin typeface="Arial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18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DHC Projects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5</a:t>
            </a:fld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7FEC96-D810-3A99-7425-14BBA245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20" y="1738929"/>
            <a:ext cx="9547885" cy="498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F3700-BF86-ED7B-A104-99345DF1DA69}"/>
              </a:ext>
            </a:extLst>
          </p:cNvPr>
          <p:cNvSpPr txBox="1"/>
          <p:nvPr/>
        </p:nvSpPr>
        <p:spPr>
          <a:xfrm>
            <a:off x="78897" y="6011050"/>
            <a:ext cx="3380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marR="0" lvl="0" indent="-806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Module 5: Heating and cooling market and finance, THERMOS, 2020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6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Geothermal Projects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6</a:t>
            </a:fld>
            <a:endParaRPr lang="de-A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911577-72FD-E6E9-2E8D-08D4718B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25" y="1680089"/>
            <a:ext cx="9684714" cy="511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060AFF-760E-7588-1A9F-89E1C6EE290E}"/>
              </a:ext>
            </a:extLst>
          </p:cNvPr>
          <p:cNvSpPr txBox="1"/>
          <p:nvPr/>
        </p:nvSpPr>
        <p:spPr>
          <a:xfrm>
            <a:off x="7401754" y="6423264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Source: </a:t>
            </a:r>
            <a:r>
              <a:rPr lang="de-DE" sz="1600" dirty="0">
                <a:hlinkClick r:id="rId5"/>
              </a:rPr>
              <a:t>SAPHEA, 2024</a:t>
            </a:r>
            <a:r>
              <a:rPr lang="de-DE" sz="1600" dirty="0"/>
              <a:t> (NYR)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480087" y="6458432"/>
            <a:ext cx="209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Source: </a:t>
            </a:r>
            <a:r>
              <a:rPr lang="de-DE" sz="1400" dirty="0">
                <a:hlinkClick r:id="rId6"/>
              </a:rPr>
              <a:t>GEOFAR, 2010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225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Geothermal Projects Risk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Curve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7</a:t>
            </a:fld>
            <a:endParaRPr lang="de-A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480087" y="6423264"/>
            <a:ext cx="552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Source: </a:t>
            </a:r>
            <a:r>
              <a:rPr lang="de-DE" sz="1600" dirty="0">
                <a:hlinkClick r:id="rId4"/>
              </a:rPr>
              <a:t>Geothermal Handbook, Gehringer &amp; </a:t>
            </a:r>
            <a:r>
              <a:rPr lang="de-DE" sz="1600" dirty="0" err="1">
                <a:hlinkClick r:id="rId4"/>
              </a:rPr>
              <a:t>Loksha</a:t>
            </a:r>
            <a:r>
              <a:rPr lang="de-DE" sz="1600" dirty="0">
                <a:hlinkClick r:id="rId4"/>
              </a:rPr>
              <a:t>, 2012</a:t>
            </a:r>
            <a:endParaRPr lang="en-GB" sz="1600" dirty="0"/>
          </a:p>
        </p:txBody>
      </p:sp>
      <p:pic>
        <p:nvPicPr>
          <p:cNvPr id="2050" name="Picture 2" descr="Geothermal project risk and cumulative investment cost (Gehringer &amp; Loksha 2012)">
            <a:extLst>
              <a:ext uri="{FF2B5EF4-FFF2-40B4-BE49-F238E27FC236}">
                <a16:creationId xmlns:a16="http://schemas.microsoft.com/office/drawing/2014/main" id="{4CDC05D9-306C-627D-0DA7-B87FAB9D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07" y="1414089"/>
            <a:ext cx="8096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9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Public Incentives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1012;p36">
            <a:extLst>
              <a:ext uri="{FF2B5EF4-FFF2-40B4-BE49-F238E27FC236}">
                <a16:creationId xmlns:a16="http://schemas.microsoft.com/office/drawing/2014/main" id="{1E45708B-CC60-F6B1-3FD7-434E6E6EA0C6}"/>
              </a:ext>
            </a:extLst>
          </p:cNvPr>
          <p:cNvSpPr/>
          <p:nvPr/>
        </p:nvSpPr>
        <p:spPr>
          <a:xfrm>
            <a:off x="4398602" y="3930754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41" y="0"/>
                </a:moveTo>
                <a:lnTo>
                  <a:pt x="1" y="441"/>
                </a:lnTo>
                <a:lnTo>
                  <a:pt x="441" y="869"/>
                </a:lnTo>
                <a:lnTo>
                  <a:pt x="870" y="441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1013;p36">
            <a:extLst>
              <a:ext uri="{FF2B5EF4-FFF2-40B4-BE49-F238E27FC236}">
                <a16:creationId xmlns:a16="http://schemas.microsoft.com/office/drawing/2014/main" id="{EFA57CE8-8940-3982-4E3C-2A48AA0AFC23}"/>
              </a:ext>
            </a:extLst>
          </p:cNvPr>
          <p:cNvSpPr/>
          <p:nvPr/>
        </p:nvSpPr>
        <p:spPr>
          <a:xfrm>
            <a:off x="4199505" y="4125408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29" y="0"/>
                </a:moveTo>
                <a:lnTo>
                  <a:pt x="1" y="429"/>
                </a:lnTo>
                <a:lnTo>
                  <a:pt x="429" y="869"/>
                </a:lnTo>
                <a:lnTo>
                  <a:pt x="870" y="429"/>
                </a:lnTo>
                <a:lnTo>
                  <a:pt x="4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1014;p36">
            <a:extLst>
              <a:ext uri="{FF2B5EF4-FFF2-40B4-BE49-F238E27FC236}">
                <a16:creationId xmlns:a16="http://schemas.microsoft.com/office/drawing/2014/main" id="{765BF5A3-118E-CDBA-C71B-691741FDB2BA}"/>
              </a:ext>
            </a:extLst>
          </p:cNvPr>
          <p:cNvSpPr/>
          <p:nvPr/>
        </p:nvSpPr>
        <p:spPr>
          <a:xfrm>
            <a:off x="4348934" y="3947178"/>
            <a:ext cx="33330" cy="32473"/>
          </a:xfrm>
          <a:custGeom>
            <a:avLst/>
            <a:gdLst/>
            <a:ahLst/>
            <a:cxnLst/>
            <a:rect l="l" t="t" r="r" b="b"/>
            <a:pathLst>
              <a:path w="871" h="870" extrusionOk="0">
                <a:moveTo>
                  <a:pt x="430" y="1"/>
                </a:moveTo>
                <a:lnTo>
                  <a:pt x="1" y="429"/>
                </a:lnTo>
                <a:lnTo>
                  <a:pt x="430" y="870"/>
                </a:lnTo>
                <a:lnTo>
                  <a:pt x="870" y="429"/>
                </a:lnTo>
                <a:lnTo>
                  <a:pt x="4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oogle Shape;1015;p36">
            <a:extLst>
              <a:ext uri="{FF2B5EF4-FFF2-40B4-BE49-F238E27FC236}">
                <a16:creationId xmlns:a16="http://schemas.microsoft.com/office/drawing/2014/main" id="{B33E99BA-C570-3280-170E-052C8420F2E5}"/>
              </a:ext>
            </a:extLst>
          </p:cNvPr>
          <p:cNvSpPr/>
          <p:nvPr/>
        </p:nvSpPr>
        <p:spPr>
          <a:xfrm>
            <a:off x="4382224" y="3979614"/>
            <a:ext cx="33291" cy="32510"/>
          </a:xfrm>
          <a:custGeom>
            <a:avLst/>
            <a:gdLst/>
            <a:ahLst/>
            <a:cxnLst/>
            <a:rect l="l" t="t" r="r" b="b"/>
            <a:pathLst>
              <a:path w="870" h="871" extrusionOk="0">
                <a:moveTo>
                  <a:pt x="429" y="1"/>
                </a:moveTo>
                <a:lnTo>
                  <a:pt x="0" y="430"/>
                </a:lnTo>
                <a:lnTo>
                  <a:pt x="429" y="870"/>
                </a:lnTo>
                <a:lnTo>
                  <a:pt x="869" y="43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Google Shape;1016;p36">
            <a:extLst>
              <a:ext uri="{FF2B5EF4-FFF2-40B4-BE49-F238E27FC236}">
                <a16:creationId xmlns:a16="http://schemas.microsoft.com/office/drawing/2014/main" id="{4863DA7E-8C97-DB5E-BBDF-7781A946F43D}"/>
              </a:ext>
            </a:extLst>
          </p:cNvPr>
          <p:cNvSpPr/>
          <p:nvPr/>
        </p:nvSpPr>
        <p:spPr>
          <a:xfrm>
            <a:off x="4215922" y="4076959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0"/>
                </a:moveTo>
                <a:lnTo>
                  <a:pt x="0" y="429"/>
                </a:lnTo>
                <a:lnTo>
                  <a:pt x="441" y="858"/>
                </a:lnTo>
                <a:lnTo>
                  <a:pt x="869" y="429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Google Shape;1017;p36">
            <a:extLst>
              <a:ext uri="{FF2B5EF4-FFF2-40B4-BE49-F238E27FC236}">
                <a16:creationId xmlns:a16="http://schemas.microsoft.com/office/drawing/2014/main" id="{637E2FE0-785E-3DA1-886C-4BE26EC9A915}"/>
              </a:ext>
            </a:extLst>
          </p:cNvPr>
          <p:cNvSpPr/>
          <p:nvPr/>
        </p:nvSpPr>
        <p:spPr>
          <a:xfrm>
            <a:off x="4249175" y="4109395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1"/>
                </a:moveTo>
                <a:lnTo>
                  <a:pt x="0" y="429"/>
                </a:lnTo>
                <a:lnTo>
                  <a:pt x="441" y="858"/>
                </a:lnTo>
                <a:lnTo>
                  <a:pt x="870" y="429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Google Shape;1018;p36">
            <a:extLst>
              <a:ext uri="{FF2B5EF4-FFF2-40B4-BE49-F238E27FC236}">
                <a16:creationId xmlns:a16="http://schemas.microsoft.com/office/drawing/2014/main" id="{C5D3591F-B005-2840-610C-25F7D4C5B099}"/>
              </a:ext>
            </a:extLst>
          </p:cNvPr>
          <p:cNvSpPr/>
          <p:nvPr/>
        </p:nvSpPr>
        <p:spPr>
          <a:xfrm>
            <a:off x="4266050" y="4028062"/>
            <a:ext cx="66085" cy="64947"/>
          </a:xfrm>
          <a:custGeom>
            <a:avLst/>
            <a:gdLst/>
            <a:ahLst/>
            <a:cxnLst/>
            <a:rect l="l" t="t" r="r" b="b"/>
            <a:pathLst>
              <a:path w="1727" h="1740" extrusionOk="0">
                <a:moveTo>
                  <a:pt x="429" y="1"/>
                </a:moveTo>
                <a:lnTo>
                  <a:pt x="0" y="441"/>
                </a:lnTo>
                <a:lnTo>
                  <a:pt x="1298" y="1739"/>
                </a:lnTo>
                <a:lnTo>
                  <a:pt x="1726" y="131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Google Shape;1019;p36">
            <a:extLst>
              <a:ext uri="{FF2B5EF4-FFF2-40B4-BE49-F238E27FC236}">
                <a16:creationId xmlns:a16="http://schemas.microsoft.com/office/drawing/2014/main" id="{F65392B8-A249-6345-ACF6-3BC35EB0F70F}"/>
              </a:ext>
            </a:extLst>
          </p:cNvPr>
          <p:cNvSpPr/>
          <p:nvPr/>
        </p:nvSpPr>
        <p:spPr>
          <a:xfrm>
            <a:off x="4298844" y="3995627"/>
            <a:ext cx="66544" cy="64909"/>
          </a:xfrm>
          <a:custGeom>
            <a:avLst/>
            <a:gdLst/>
            <a:ahLst/>
            <a:cxnLst/>
            <a:rect l="l" t="t" r="r" b="b"/>
            <a:pathLst>
              <a:path w="1739" h="1739" extrusionOk="0">
                <a:moveTo>
                  <a:pt x="441" y="1"/>
                </a:moveTo>
                <a:lnTo>
                  <a:pt x="0" y="441"/>
                </a:lnTo>
                <a:lnTo>
                  <a:pt x="1310" y="1739"/>
                </a:lnTo>
                <a:lnTo>
                  <a:pt x="1739" y="131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Google Shape;1020;p36">
            <a:extLst>
              <a:ext uri="{FF2B5EF4-FFF2-40B4-BE49-F238E27FC236}">
                <a16:creationId xmlns:a16="http://schemas.microsoft.com/office/drawing/2014/main" id="{56282549-65DE-1487-0016-30BEF5166F61}"/>
              </a:ext>
            </a:extLst>
          </p:cNvPr>
          <p:cNvSpPr/>
          <p:nvPr/>
        </p:nvSpPr>
        <p:spPr>
          <a:xfrm>
            <a:off x="4332096" y="4823546"/>
            <a:ext cx="22347" cy="22284"/>
          </a:xfrm>
          <a:custGeom>
            <a:avLst/>
            <a:gdLst/>
            <a:ahLst/>
            <a:cxnLst/>
            <a:rect l="l" t="t" r="r" b="b"/>
            <a:pathLst>
              <a:path w="584" h="597" extrusionOk="0">
                <a:moveTo>
                  <a:pt x="0" y="1"/>
                </a:moveTo>
                <a:lnTo>
                  <a:pt x="0" y="596"/>
                </a:lnTo>
                <a:lnTo>
                  <a:pt x="584" y="596"/>
                </a:lnTo>
                <a:lnTo>
                  <a:pt x="5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1021;p36">
            <a:extLst>
              <a:ext uri="{FF2B5EF4-FFF2-40B4-BE49-F238E27FC236}">
                <a16:creationId xmlns:a16="http://schemas.microsoft.com/office/drawing/2014/main" id="{A82E8404-C0D4-658C-5B0C-DB64A8CF206F}"/>
              </a:ext>
            </a:extLst>
          </p:cNvPr>
          <p:cNvSpPr/>
          <p:nvPr/>
        </p:nvSpPr>
        <p:spPr>
          <a:xfrm>
            <a:off x="4309787" y="4934216"/>
            <a:ext cx="67462" cy="6580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583" y="1"/>
                </a:moveTo>
                <a:lnTo>
                  <a:pt x="583" y="596"/>
                </a:lnTo>
                <a:lnTo>
                  <a:pt x="0" y="596"/>
                </a:lnTo>
                <a:lnTo>
                  <a:pt x="0" y="1179"/>
                </a:lnTo>
                <a:lnTo>
                  <a:pt x="583" y="1179"/>
                </a:lnTo>
                <a:lnTo>
                  <a:pt x="583" y="1763"/>
                </a:lnTo>
                <a:lnTo>
                  <a:pt x="1167" y="1763"/>
                </a:lnTo>
                <a:lnTo>
                  <a:pt x="1167" y="1179"/>
                </a:lnTo>
                <a:lnTo>
                  <a:pt x="1762" y="1179"/>
                </a:lnTo>
                <a:lnTo>
                  <a:pt x="1762" y="596"/>
                </a:lnTo>
                <a:lnTo>
                  <a:pt x="1167" y="596"/>
                </a:lnTo>
                <a:lnTo>
                  <a:pt x="1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Google Shape;1022;p36">
            <a:extLst>
              <a:ext uri="{FF2B5EF4-FFF2-40B4-BE49-F238E27FC236}">
                <a16:creationId xmlns:a16="http://schemas.microsoft.com/office/drawing/2014/main" id="{1DAA9C6B-60EE-5E05-3CC5-D781DB839C12}"/>
              </a:ext>
            </a:extLst>
          </p:cNvPr>
          <p:cNvSpPr/>
          <p:nvPr/>
        </p:nvSpPr>
        <p:spPr>
          <a:xfrm>
            <a:off x="3790827" y="5775908"/>
            <a:ext cx="27398" cy="26726"/>
          </a:xfrm>
          <a:custGeom>
            <a:avLst/>
            <a:gdLst/>
            <a:ahLst/>
            <a:cxnLst/>
            <a:rect l="l" t="t" r="r" b="b"/>
            <a:pathLst>
              <a:path w="716" h="716" extrusionOk="0">
                <a:moveTo>
                  <a:pt x="1" y="1"/>
                </a:moveTo>
                <a:lnTo>
                  <a:pt x="1" y="715"/>
                </a:lnTo>
                <a:lnTo>
                  <a:pt x="715" y="715"/>
                </a:lnTo>
                <a:lnTo>
                  <a:pt x="7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026;p36">
            <a:extLst>
              <a:ext uri="{FF2B5EF4-FFF2-40B4-BE49-F238E27FC236}">
                <a16:creationId xmlns:a16="http://schemas.microsoft.com/office/drawing/2014/main" id="{2F58D110-884F-EBFD-78E7-A63380316FF4}"/>
              </a:ext>
            </a:extLst>
          </p:cNvPr>
          <p:cNvSpPr/>
          <p:nvPr/>
        </p:nvSpPr>
        <p:spPr>
          <a:xfrm>
            <a:off x="4802727" y="1616456"/>
            <a:ext cx="4265495" cy="979984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16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Essential to support development of the sector until market uptake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27;p36">
            <a:extLst>
              <a:ext uri="{FF2B5EF4-FFF2-40B4-BE49-F238E27FC236}">
                <a16:creationId xmlns:a16="http://schemas.microsoft.com/office/drawing/2014/main" id="{915C9572-D06C-505E-F1A4-2AE851CE9D06}"/>
              </a:ext>
            </a:extLst>
          </p:cNvPr>
          <p:cNvSpPr/>
          <p:nvPr/>
        </p:nvSpPr>
        <p:spPr>
          <a:xfrm>
            <a:off x="3170771" y="1619143"/>
            <a:ext cx="6023202" cy="1846087"/>
          </a:xfrm>
          <a:custGeom>
            <a:avLst/>
            <a:gdLst/>
            <a:ahLst/>
            <a:cxnLst/>
            <a:rect l="l" t="t" r="r" b="b"/>
            <a:pathLst>
              <a:path w="126529" h="49459" extrusionOk="0">
                <a:moveTo>
                  <a:pt x="112896" y="0"/>
                </a:moveTo>
                <a:lnTo>
                  <a:pt x="121992" y="13347"/>
                </a:lnTo>
                <a:lnTo>
                  <a:pt x="115634" y="22467"/>
                </a:lnTo>
                <a:lnTo>
                  <a:pt x="24396" y="22467"/>
                </a:lnTo>
                <a:lnTo>
                  <a:pt x="24396" y="22432"/>
                </a:lnTo>
                <a:lnTo>
                  <a:pt x="24373" y="22432"/>
                </a:lnTo>
                <a:lnTo>
                  <a:pt x="0" y="46804"/>
                </a:lnTo>
                <a:lnTo>
                  <a:pt x="2644" y="49459"/>
                </a:lnTo>
                <a:lnTo>
                  <a:pt x="25897" y="26194"/>
                </a:lnTo>
                <a:lnTo>
                  <a:pt x="117587" y="26194"/>
                </a:lnTo>
                <a:lnTo>
                  <a:pt x="126528" y="13383"/>
                </a:lnTo>
                <a:lnTo>
                  <a:pt x="11758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Google Shape;1028;p36">
            <a:extLst>
              <a:ext uri="{FF2B5EF4-FFF2-40B4-BE49-F238E27FC236}">
                <a16:creationId xmlns:a16="http://schemas.microsoft.com/office/drawing/2014/main" id="{002989BB-4C15-3F69-E008-2506AD14A323}"/>
              </a:ext>
            </a:extLst>
          </p:cNvPr>
          <p:cNvSpPr/>
          <p:nvPr/>
        </p:nvSpPr>
        <p:spPr>
          <a:xfrm>
            <a:off x="3054136" y="2811733"/>
            <a:ext cx="1239733" cy="1721233"/>
          </a:xfrm>
          <a:custGeom>
            <a:avLst/>
            <a:gdLst/>
            <a:ahLst/>
            <a:cxnLst/>
            <a:rect l="l" t="t" r="r" b="b"/>
            <a:pathLst>
              <a:path w="32398" h="46114" extrusionOk="0">
                <a:moveTo>
                  <a:pt x="0" y="0"/>
                </a:moveTo>
                <a:lnTo>
                  <a:pt x="0" y="46113"/>
                </a:lnTo>
                <a:lnTo>
                  <a:pt x="23384" y="22729"/>
                </a:lnTo>
                <a:lnTo>
                  <a:pt x="25754" y="20372"/>
                </a:lnTo>
                <a:lnTo>
                  <a:pt x="32397" y="13728"/>
                </a:lnTo>
                <a:cubicBezTo>
                  <a:pt x="24158" y="5299"/>
                  <a:pt x="12692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Google Shape;1033;p36">
            <a:extLst>
              <a:ext uri="{FF2B5EF4-FFF2-40B4-BE49-F238E27FC236}">
                <a16:creationId xmlns:a16="http://schemas.microsoft.com/office/drawing/2014/main" id="{EF32A0E6-5B1F-8270-85D2-3313C531F2B5}"/>
              </a:ext>
            </a:extLst>
          </p:cNvPr>
          <p:cNvSpPr/>
          <p:nvPr/>
        </p:nvSpPr>
        <p:spPr>
          <a:xfrm>
            <a:off x="4391830" y="5782328"/>
            <a:ext cx="4676393" cy="979983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common: Guarantees, TA, Advisory Services, Operating Subsidies, Feed-in tariffs, CO2 taxes, etc.</a:t>
            </a:r>
          </a:p>
        </p:txBody>
      </p:sp>
      <p:sp>
        <p:nvSpPr>
          <p:cNvPr id="36" name="Google Shape;1034;p36">
            <a:extLst>
              <a:ext uri="{FF2B5EF4-FFF2-40B4-BE49-F238E27FC236}">
                <a16:creationId xmlns:a16="http://schemas.microsoft.com/office/drawing/2014/main" id="{4E88A09D-D856-254C-CA8F-835B55F5D5B5}"/>
              </a:ext>
            </a:extLst>
          </p:cNvPr>
          <p:cNvSpPr/>
          <p:nvPr/>
        </p:nvSpPr>
        <p:spPr>
          <a:xfrm>
            <a:off x="3171230" y="5755230"/>
            <a:ext cx="6022631" cy="1007940"/>
          </a:xfrm>
          <a:custGeom>
            <a:avLst/>
            <a:gdLst/>
            <a:ahLst/>
            <a:cxnLst/>
            <a:rect l="l" t="t" r="r" b="b"/>
            <a:pathLst>
              <a:path w="126517" h="27004" extrusionOk="0">
                <a:moveTo>
                  <a:pt x="2632" y="1"/>
                </a:moveTo>
                <a:lnTo>
                  <a:pt x="0" y="2632"/>
                </a:lnTo>
                <a:lnTo>
                  <a:pt x="24384" y="26968"/>
                </a:lnTo>
                <a:lnTo>
                  <a:pt x="24384" y="27004"/>
                </a:lnTo>
                <a:lnTo>
                  <a:pt x="117575" y="27004"/>
                </a:lnTo>
                <a:lnTo>
                  <a:pt x="126516" y="14193"/>
                </a:lnTo>
                <a:lnTo>
                  <a:pt x="117575" y="810"/>
                </a:lnTo>
                <a:lnTo>
                  <a:pt x="112884" y="810"/>
                </a:lnTo>
                <a:lnTo>
                  <a:pt x="121980" y="14157"/>
                </a:lnTo>
                <a:lnTo>
                  <a:pt x="115622" y="23277"/>
                </a:lnTo>
                <a:lnTo>
                  <a:pt x="25885" y="23277"/>
                </a:lnTo>
                <a:lnTo>
                  <a:pt x="26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Google Shape;1035;p36">
            <a:extLst>
              <a:ext uri="{FF2B5EF4-FFF2-40B4-BE49-F238E27FC236}">
                <a16:creationId xmlns:a16="http://schemas.microsoft.com/office/drawing/2014/main" id="{8B62EC87-4FC0-D551-97CC-934D9C556466}"/>
              </a:ext>
            </a:extLst>
          </p:cNvPr>
          <p:cNvSpPr/>
          <p:nvPr/>
        </p:nvSpPr>
        <p:spPr>
          <a:xfrm>
            <a:off x="3054136" y="4532929"/>
            <a:ext cx="1220600" cy="1683422"/>
          </a:xfrm>
          <a:custGeom>
            <a:avLst/>
            <a:gdLst/>
            <a:ahLst/>
            <a:cxnLst/>
            <a:rect l="l" t="t" r="r" b="b"/>
            <a:pathLst>
              <a:path w="31898" h="45101" extrusionOk="0">
                <a:moveTo>
                  <a:pt x="0" y="0"/>
                </a:moveTo>
                <a:lnTo>
                  <a:pt x="0" y="45101"/>
                </a:lnTo>
                <a:cubicBezTo>
                  <a:pt x="12431" y="45041"/>
                  <a:pt x="23694" y="40017"/>
                  <a:pt x="31897" y="318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1040;p36">
            <a:extLst>
              <a:ext uri="{FF2B5EF4-FFF2-40B4-BE49-F238E27FC236}">
                <a16:creationId xmlns:a16="http://schemas.microsoft.com/office/drawing/2014/main" id="{E82DE77A-50FF-F1E7-0FB6-1E0B5A593ACC}"/>
              </a:ext>
            </a:extLst>
          </p:cNvPr>
          <p:cNvSpPr/>
          <p:nvPr/>
        </p:nvSpPr>
        <p:spPr>
          <a:xfrm>
            <a:off x="4640223" y="2914565"/>
            <a:ext cx="5387419" cy="979536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Promote efficiency and RES by lowering CAPEX and OPEX, increasing profitability and bankability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41;p36">
            <a:extLst>
              <a:ext uri="{FF2B5EF4-FFF2-40B4-BE49-F238E27FC236}">
                <a16:creationId xmlns:a16="http://schemas.microsoft.com/office/drawing/2014/main" id="{75272468-2467-5CC1-9A9C-9A966F3ACF25}"/>
              </a:ext>
            </a:extLst>
          </p:cNvPr>
          <p:cNvSpPr/>
          <p:nvPr/>
        </p:nvSpPr>
        <p:spPr>
          <a:xfrm>
            <a:off x="4311586" y="2914565"/>
            <a:ext cx="5861114" cy="979536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Google Shape;1042;p36">
            <a:extLst>
              <a:ext uri="{FF2B5EF4-FFF2-40B4-BE49-F238E27FC236}">
                <a16:creationId xmlns:a16="http://schemas.microsoft.com/office/drawing/2014/main" id="{5535EE83-6C41-ED4E-0197-A19B85BEA177}"/>
              </a:ext>
            </a:extLst>
          </p:cNvPr>
          <p:cNvSpPr/>
          <p:nvPr/>
        </p:nvSpPr>
        <p:spPr>
          <a:xfrm>
            <a:off x="3047786" y="3323691"/>
            <a:ext cx="1737225" cy="1209275"/>
          </a:xfrm>
          <a:custGeom>
            <a:avLst/>
            <a:gdLst/>
            <a:ahLst/>
            <a:cxnLst/>
            <a:rect l="l" t="t" r="r" b="b"/>
            <a:pathLst>
              <a:path w="45399" h="32398" extrusionOk="0">
                <a:moveTo>
                  <a:pt x="32397" y="0"/>
                </a:moveTo>
                <a:lnTo>
                  <a:pt x="0" y="32397"/>
                </a:lnTo>
                <a:lnTo>
                  <a:pt x="45387" y="32397"/>
                </a:lnTo>
                <a:cubicBezTo>
                  <a:pt x="45399" y="32231"/>
                  <a:pt x="45399" y="32064"/>
                  <a:pt x="45399" y="31897"/>
                </a:cubicBezTo>
                <a:cubicBezTo>
                  <a:pt x="45399" y="19479"/>
                  <a:pt x="40434" y="8228"/>
                  <a:pt x="32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Google Shape;1047;p36">
            <a:extLst>
              <a:ext uri="{FF2B5EF4-FFF2-40B4-BE49-F238E27FC236}">
                <a16:creationId xmlns:a16="http://schemas.microsoft.com/office/drawing/2014/main" id="{1B9190BA-796A-B8E4-48C3-08071128702E}"/>
              </a:ext>
            </a:extLst>
          </p:cNvPr>
          <p:cNvSpPr/>
          <p:nvPr/>
        </p:nvSpPr>
        <p:spPr>
          <a:xfrm>
            <a:off x="5755228" y="4441107"/>
            <a:ext cx="4850925" cy="979535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Investment Grants, Soft Loans, Tax Rebates, and a combination of them</a:t>
            </a:r>
          </a:p>
        </p:txBody>
      </p:sp>
      <p:sp>
        <p:nvSpPr>
          <p:cNvPr id="46" name="Google Shape;1048;p36">
            <a:extLst>
              <a:ext uri="{FF2B5EF4-FFF2-40B4-BE49-F238E27FC236}">
                <a16:creationId xmlns:a16="http://schemas.microsoft.com/office/drawing/2014/main" id="{86A5A5CC-6AD7-322F-D3FC-A1212AC04413}"/>
              </a:ext>
            </a:extLst>
          </p:cNvPr>
          <p:cNvSpPr/>
          <p:nvPr/>
        </p:nvSpPr>
        <p:spPr>
          <a:xfrm>
            <a:off x="4311586" y="4441107"/>
            <a:ext cx="5861114" cy="979535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Google Shape;1049;p36">
            <a:extLst>
              <a:ext uri="{FF2B5EF4-FFF2-40B4-BE49-F238E27FC236}">
                <a16:creationId xmlns:a16="http://schemas.microsoft.com/office/drawing/2014/main" id="{0E0CE0EC-7B7B-C640-B0AE-D78FCF7398AE}"/>
              </a:ext>
            </a:extLst>
          </p:cNvPr>
          <p:cNvSpPr/>
          <p:nvPr/>
        </p:nvSpPr>
        <p:spPr>
          <a:xfrm>
            <a:off x="3054136" y="4532928"/>
            <a:ext cx="1736766" cy="1190575"/>
          </a:xfrm>
          <a:custGeom>
            <a:avLst/>
            <a:gdLst/>
            <a:ahLst/>
            <a:cxnLst/>
            <a:rect l="l" t="t" r="r" b="b"/>
            <a:pathLst>
              <a:path w="45387" h="31897" extrusionOk="0">
                <a:moveTo>
                  <a:pt x="0" y="0"/>
                </a:moveTo>
                <a:lnTo>
                  <a:pt x="31897" y="31897"/>
                </a:lnTo>
                <a:cubicBezTo>
                  <a:pt x="40124" y="23741"/>
                  <a:pt x="45256" y="12478"/>
                  <a:pt x="45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Google Shape;1051;p36">
            <a:extLst>
              <a:ext uri="{FF2B5EF4-FFF2-40B4-BE49-F238E27FC236}">
                <a16:creationId xmlns:a16="http://schemas.microsoft.com/office/drawing/2014/main" id="{543AF0A5-1B05-90AA-114B-A4462CA7A9C7}"/>
              </a:ext>
            </a:extLst>
          </p:cNvPr>
          <p:cNvSpPr/>
          <p:nvPr/>
        </p:nvSpPr>
        <p:spPr>
          <a:xfrm>
            <a:off x="2027658" y="3520546"/>
            <a:ext cx="2037038" cy="1986991"/>
          </a:xfrm>
          <a:custGeom>
            <a:avLst/>
            <a:gdLst/>
            <a:ahLst/>
            <a:cxnLst/>
            <a:rect l="l" t="t" r="r" b="b"/>
            <a:pathLst>
              <a:path w="53234" h="53234" extrusionOk="0">
                <a:moveTo>
                  <a:pt x="26611" y="1"/>
                </a:moveTo>
                <a:cubicBezTo>
                  <a:pt x="11919" y="1"/>
                  <a:pt x="1" y="11919"/>
                  <a:pt x="1" y="26623"/>
                </a:cubicBezTo>
                <a:cubicBezTo>
                  <a:pt x="1" y="40756"/>
                  <a:pt x="11002" y="52317"/>
                  <a:pt x="24920" y="53186"/>
                </a:cubicBezTo>
                <a:cubicBezTo>
                  <a:pt x="25480" y="53222"/>
                  <a:pt x="26051" y="53234"/>
                  <a:pt x="26611" y="53234"/>
                </a:cubicBezTo>
                <a:cubicBezTo>
                  <a:pt x="41315" y="53234"/>
                  <a:pt x="53233" y="41315"/>
                  <a:pt x="53233" y="26623"/>
                </a:cubicBezTo>
                <a:cubicBezTo>
                  <a:pt x="53233" y="17098"/>
                  <a:pt x="48245" y="8740"/>
                  <a:pt x="40732" y="4037"/>
                </a:cubicBezTo>
                <a:cubicBezTo>
                  <a:pt x="36636" y="1477"/>
                  <a:pt x="31802" y="1"/>
                  <a:pt x="26611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Public</a:t>
            </a:r>
            <a:b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Incentives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6689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6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C24B0-E99B-D3FB-01DF-B4BBE0C6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11A674D-22BE-EDF1-BE57-C4F032AA6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BAEF7C84-B653-433C-7DE8-58AB84CE5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DEE889-7B1F-BAF8-1CA1-13913AEAA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5408AF-098A-0414-66B6-0826ECAC2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BA74C-79CF-FDF1-0C10-ADB2BCCF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Private Capital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39510C9-E3B6-CF74-536C-E19D1327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7" name="Google Shape;1012;p36">
            <a:extLst>
              <a:ext uri="{FF2B5EF4-FFF2-40B4-BE49-F238E27FC236}">
                <a16:creationId xmlns:a16="http://schemas.microsoft.com/office/drawing/2014/main" id="{78444300-AD9C-2811-2497-0A7E9CC8746F}"/>
              </a:ext>
            </a:extLst>
          </p:cNvPr>
          <p:cNvSpPr/>
          <p:nvPr/>
        </p:nvSpPr>
        <p:spPr>
          <a:xfrm>
            <a:off x="4398602" y="3930754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41" y="0"/>
                </a:moveTo>
                <a:lnTo>
                  <a:pt x="1" y="441"/>
                </a:lnTo>
                <a:lnTo>
                  <a:pt x="441" y="869"/>
                </a:lnTo>
                <a:lnTo>
                  <a:pt x="870" y="441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013;p36">
            <a:extLst>
              <a:ext uri="{FF2B5EF4-FFF2-40B4-BE49-F238E27FC236}">
                <a16:creationId xmlns:a16="http://schemas.microsoft.com/office/drawing/2014/main" id="{C3957AA1-5036-9998-75C8-EBEB5AC0B976}"/>
              </a:ext>
            </a:extLst>
          </p:cNvPr>
          <p:cNvSpPr/>
          <p:nvPr/>
        </p:nvSpPr>
        <p:spPr>
          <a:xfrm>
            <a:off x="4199505" y="4125408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29" y="0"/>
                </a:moveTo>
                <a:lnTo>
                  <a:pt x="1" y="429"/>
                </a:lnTo>
                <a:lnTo>
                  <a:pt x="429" y="869"/>
                </a:lnTo>
                <a:lnTo>
                  <a:pt x="870" y="429"/>
                </a:lnTo>
                <a:lnTo>
                  <a:pt x="4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014;p36">
            <a:extLst>
              <a:ext uri="{FF2B5EF4-FFF2-40B4-BE49-F238E27FC236}">
                <a16:creationId xmlns:a16="http://schemas.microsoft.com/office/drawing/2014/main" id="{E228E010-4CFC-C437-AA34-B94AE5231B01}"/>
              </a:ext>
            </a:extLst>
          </p:cNvPr>
          <p:cNvSpPr/>
          <p:nvPr/>
        </p:nvSpPr>
        <p:spPr>
          <a:xfrm>
            <a:off x="4348934" y="3947178"/>
            <a:ext cx="33330" cy="32473"/>
          </a:xfrm>
          <a:custGeom>
            <a:avLst/>
            <a:gdLst/>
            <a:ahLst/>
            <a:cxnLst/>
            <a:rect l="l" t="t" r="r" b="b"/>
            <a:pathLst>
              <a:path w="871" h="870" extrusionOk="0">
                <a:moveTo>
                  <a:pt x="430" y="1"/>
                </a:moveTo>
                <a:lnTo>
                  <a:pt x="1" y="429"/>
                </a:lnTo>
                <a:lnTo>
                  <a:pt x="430" y="870"/>
                </a:lnTo>
                <a:lnTo>
                  <a:pt x="870" y="429"/>
                </a:lnTo>
                <a:lnTo>
                  <a:pt x="4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oogle Shape;1015;p36">
            <a:extLst>
              <a:ext uri="{FF2B5EF4-FFF2-40B4-BE49-F238E27FC236}">
                <a16:creationId xmlns:a16="http://schemas.microsoft.com/office/drawing/2014/main" id="{29EE772D-E362-A925-D72F-6CA8E9534B3F}"/>
              </a:ext>
            </a:extLst>
          </p:cNvPr>
          <p:cNvSpPr/>
          <p:nvPr/>
        </p:nvSpPr>
        <p:spPr>
          <a:xfrm>
            <a:off x="4382224" y="3979614"/>
            <a:ext cx="33291" cy="32510"/>
          </a:xfrm>
          <a:custGeom>
            <a:avLst/>
            <a:gdLst/>
            <a:ahLst/>
            <a:cxnLst/>
            <a:rect l="l" t="t" r="r" b="b"/>
            <a:pathLst>
              <a:path w="870" h="871" extrusionOk="0">
                <a:moveTo>
                  <a:pt x="429" y="1"/>
                </a:moveTo>
                <a:lnTo>
                  <a:pt x="0" y="430"/>
                </a:lnTo>
                <a:lnTo>
                  <a:pt x="429" y="870"/>
                </a:lnTo>
                <a:lnTo>
                  <a:pt x="869" y="43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Google Shape;1016;p36">
            <a:extLst>
              <a:ext uri="{FF2B5EF4-FFF2-40B4-BE49-F238E27FC236}">
                <a16:creationId xmlns:a16="http://schemas.microsoft.com/office/drawing/2014/main" id="{E6DC47C5-5B57-58EA-5F41-FB5F5D736BF7}"/>
              </a:ext>
            </a:extLst>
          </p:cNvPr>
          <p:cNvSpPr/>
          <p:nvPr/>
        </p:nvSpPr>
        <p:spPr>
          <a:xfrm>
            <a:off x="4215922" y="4076959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0"/>
                </a:moveTo>
                <a:lnTo>
                  <a:pt x="0" y="429"/>
                </a:lnTo>
                <a:lnTo>
                  <a:pt x="441" y="858"/>
                </a:lnTo>
                <a:lnTo>
                  <a:pt x="869" y="429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Google Shape;1017;p36">
            <a:extLst>
              <a:ext uri="{FF2B5EF4-FFF2-40B4-BE49-F238E27FC236}">
                <a16:creationId xmlns:a16="http://schemas.microsoft.com/office/drawing/2014/main" id="{1C0FA810-10EC-D5B7-6BBA-C955B535AF31}"/>
              </a:ext>
            </a:extLst>
          </p:cNvPr>
          <p:cNvSpPr/>
          <p:nvPr/>
        </p:nvSpPr>
        <p:spPr>
          <a:xfrm>
            <a:off x="4249175" y="4109395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1"/>
                </a:moveTo>
                <a:lnTo>
                  <a:pt x="0" y="429"/>
                </a:lnTo>
                <a:lnTo>
                  <a:pt x="441" y="858"/>
                </a:lnTo>
                <a:lnTo>
                  <a:pt x="870" y="429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Google Shape;1018;p36">
            <a:extLst>
              <a:ext uri="{FF2B5EF4-FFF2-40B4-BE49-F238E27FC236}">
                <a16:creationId xmlns:a16="http://schemas.microsoft.com/office/drawing/2014/main" id="{96D4AEE8-BAA0-5BEB-E36B-2F2F03E7DF1A}"/>
              </a:ext>
            </a:extLst>
          </p:cNvPr>
          <p:cNvSpPr/>
          <p:nvPr/>
        </p:nvSpPr>
        <p:spPr>
          <a:xfrm>
            <a:off x="4266050" y="4028062"/>
            <a:ext cx="66085" cy="64947"/>
          </a:xfrm>
          <a:custGeom>
            <a:avLst/>
            <a:gdLst/>
            <a:ahLst/>
            <a:cxnLst/>
            <a:rect l="l" t="t" r="r" b="b"/>
            <a:pathLst>
              <a:path w="1727" h="1740" extrusionOk="0">
                <a:moveTo>
                  <a:pt x="429" y="1"/>
                </a:moveTo>
                <a:lnTo>
                  <a:pt x="0" y="441"/>
                </a:lnTo>
                <a:lnTo>
                  <a:pt x="1298" y="1739"/>
                </a:lnTo>
                <a:lnTo>
                  <a:pt x="1726" y="131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Google Shape;1019;p36">
            <a:extLst>
              <a:ext uri="{FF2B5EF4-FFF2-40B4-BE49-F238E27FC236}">
                <a16:creationId xmlns:a16="http://schemas.microsoft.com/office/drawing/2014/main" id="{C5164726-1380-CEF8-28EE-50DC147B41B7}"/>
              </a:ext>
            </a:extLst>
          </p:cNvPr>
          <p:cNvSpPr/>
          <p:nvPr/>
        </p:nvSpPr>
        <p:spPr>
          <a:xfrm>
            <a:off x="4298844" y="3995627"/>
            <a:ext cx="66544" cy="64909"/>
          </a:xfrm>
          <a:custGeom>
            <a:avLst/>
            <a:gdLst/>
            <a:ahLst/>
            <a:cxnLst/>
            <a:rect l="l" t="t" r="r" b="b"/>
            <a:pathLst>
              <a:path w="1739" h="1739" extrusionOk="0">
                <a:moveTo>
                  <a:pt x="441" y="1"/>
                </a:moveTo>
                <a:lnTo>
                  <a:pt x="0" y="441"/>
                </a:lnTo>
                <a:lnTo>
                  <a:pt x="1310" y="1739"/>
                </a:lnTo>
                <a:lnTo>
                  <a:pt x="1739" y="131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Google Shape;1020;p36">
            <a:extLst>
              <a:ext uri="{FF2B5EF4-FFF2-40B4-BE49-F238E27FC236}">
                <a16:creationId xmlns:a16="http://schemas.microsoft.com/office/drawing/2014/main" id="{CE2BBA24-C91B-8280-3EB6-E310140C9EEF}"/>
              </a:ext>
            </a:extLst>
          </p:cNvPr>
          <p:cNvSpPr/>
          <p:nvPr/>
        </p:nvSpPr>
        <p:spPr>
          <a:xfrm>
            <a:off x="4332096" y="4823546"/>
            <a:ext cx="22347" cy="22284"/>
          </a:xfrm>
          <a:custGeom>
            <a:avLst/>
            <a:gdLst/>
            <a:ahLst/>
            <a:cxnLst/>
            <a:rect l="l" t="t" r="r" b="b"/>
            <a:pathLst>
              <a:path w="584" h="597" extrusionOk="0">
                <a:moveTo>
                  <a:pt x="0" y="1"/>
                </a:moveTo>
                <a:lnTo>
                  <a:pt x="0" y="596"/>
                </a:lnTo>
                <a:lnTo>
                  <a:pt x="584" y="596"/>
                </a:lnTo>
                <a:lnTo>
                  <a:pt x="5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Google Shape;1021;p36">
            <a:extLst>
              <a:ext uri="{FF2B5EF4-FFF2-40B4-BE49-F238E27FC236}">
                <a16:creationId xmlns:a16="http://schemas.microsoft.com/office/drawing/2014/main" id="{811D9AB1-CE16-7FC0-1E83-4E43F11D9847}"/>
              </a:ext>
            </a:extLst>
          </p:cNvPr>
          <p:cNvSpPr/>
          <p:nvPr/>
        </p:nvSpPr>
        <p:spPr>
          <a:xfrm>
            <a:off x="4309787" y="4934216"/>
            <a:ext cx="67462" cy="6580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583" y="1"/>
                </a:moveTo>
                <a:lnTo>
                  <a:pt x="583" y="596"/>
                </a:lnTo>
                <a:lnTo>
                  <a:pt x="0" y="596"/>
                </a:lnTo>
                <a:lnTo>
                  <a:pt x="0" y="1179"/>
                </a:lnTo>
                <a:lnTo>
                  <a:pt x="583" y="1179"/>
                </a:lnTo>
                <a:lnTo>
                  <a:pt x="583" y="1763"/>
                </a:lnTo>
                <a:lnTo>
                  <a:pt x="1167" y="1763"/>
                </a:lnTo>
                <a:lnTo>
                  <a:pt x="1167" y="1179"/>
                </a:lnTo>
                <a:lnTo>
                  <a:pt x="1762" y="1179"/>
                </a:lnTo>
                <a:lnTo>
                  <a:pt x="1762" y="596"/>
                </a:lnTo>
                <a:lnTo>
                  <a:pt x="1167" y="596"/>
                </a:lnTo>
                <a:lnTo>
                  <a:pt x="1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Google Shape;1022;p36">
            <a:extLst>
              <a:ext uri="{FF2B5EF4-FFF2-40B4-BE49-F238E27FC236}">
                <a16:creationId xmlns:a16="http://schemas.microsoft.com/office/drawing/2014/main" id="{B9D29083-CB85-D912-5645-5FD9B1B0049A}"/>
              </a:ext>
            </a:extLst>
          </p:cNvPr>
          <p:cNvSpPr/>
          <p:nvPr/>
        </p:nvSpPr>
        <p:spPr>
          <a:xfrm>
            <a:off x="3790827" y="5775908"/>
            <a:ext cx="27398" cy="26726"/>
          </a:xfrm>
          <a:custGeom>
            <a:avLst/>
            <a:gdLst/>
            <a:ahLst/>
            <a:cxnLst/>
            <a:rect l="l" t="t" r="r" b="b"/>
            <a:pathLst>
              <a:path w="716" h="716" extrusionOk="0">
                <a:moveTo>
                  <a:pt x="1" y="1"/>
                </a:moveTo>
                <a:lnTo>
                  <a:pt x="1" y="715"/>
                </a:lnTo>
                <a:lnTo>
                  <a:pt x="715" y="715"/>
                </a:lnTo>
                <a:lnTo>
                  <a:pt x="7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Google Shape;1026;p36">
            <a:extLst>
              <a:ext uri="{FF2B5EF4-FFF2-40B4-BE49-F238E27FC236}">
                <a16:creationId xmlns:a16="http://schemas.microsoft.com/office/drawing/2014/main" id="{8C4F816A-BB4E-0784-9458-A5149718B1F7}"/>
              </a:ext>
            </a:extLst>
          </p:cNvPr>
          <p:cNvSpPr/>
          <p:nvPr/>
        </p:nvSpPr>
        <p:spPr>
          <a:xfrm>
            <a:off x="4640223" y="1616456"/>
            <a:ext cx="4428000" cy="979984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16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 loans/mortgages for building renovation and small RES installations</a:t>
            </a:r>
          </a:p>
        </p:txBody>
      </p:sp>
      <p:sp>
        <p:nvSpPr>
          <p:cNvPr id="25" name="Google Shape;1027;p36">
            <a:extLst>
              <a:ext uri="{FF2B5EF4-FFF2-40B4-BE49-F238E27FC236}">
                <a16:creationId xmlns:a16="http://schemas.microsoft.com/office/drawing/2014/main" id="{68D6F61A-9833-C8DF-C544-8ABACB77FF7D}"/>
              </a:ext>
            </a:extLst>
          </p:cNvPr>
          <p:cNvSpPr/>
          <p:nvPr/>
        </p:nvSpPr>
        <p:spPr>
          <a:xfrm>
            <a:off x="3170771" y="1619143"/>
            <a:ext cx="6023202" cy="1846087"/>
          </a:xfrm>
          <a:custGeom>
            <a:avLst/>
            <a:gdLst/>
            <a:ahLst/>
            <a:cxnLst/>
            <a:rect l="l" t="t" r="r" b="b"/>
            <a:pathLst>
              <a:path w="126529" h="49459" extrusionOk="0">
                <a:moveTo>
                  <a:pt x="112896" y="0"/>
                </a:moveTo>
                <a:lnTo>
                  <a:pt x="121992" y="13347"/>
                </a:lnTo>
                <a:lnTo>
                  <a:pt x="115634" y="22467"/>
                </a:lnTo>
                <a:lnTo>
                  <a:pt x="24396" y="22467"/>
                </a:lnTo>
                <a:lnTo>
                  <a:pt x="24396" y="22432"/>
                </a:lnTo>
                <a:lnTo>
                  <a:pt x="24373" y="22432"/>
                </a:lnTo>
                <a:lnTo>
                  <a:pt x="0" y="46804"/>
                </a:lnTo>
                <a:lnTo>
                  <a:pt x="2644" y="49459"/>
                </a:lnTo>
                <a:lnTo>
                  <a:pt x="25897" y="26194"/>
                </a:lnTo>
                <a:lnTo>
                  <a:pt x="117587" y="26194"/>
                </a:lnTo>
                <a:lnTo>
                  <a:pt x="126528" y="13383"/>
                </a:lnTo>
                <a:lnTo>
                  <a:pt x="11758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Google Shape;1028;p36">
            <a:extLst>
              <a:ext uri="{FF2B5EF4-FFF2-40B4-BE49-F238E27FC236}">
                <a16:creationId xmlns:a16="http://schemas.microsoft.com/office/drawing/2014/main" id="{37F0C22A-6879-D569-FF61-A7D06B3942D0}"/>
              </a:ext>
            </a:extLst>
          </p:cNvPr>
          <p:cNvSpPr/>
          <p:nvPr/>
        </p:nvSpPr>
        <p:spPr>
          <a:xfrm>
            <a:off x="3054136" y="2811733"/>
            <a:ext cx="1239733" cy="1721233"/>
          </a:xfrm>
          <a:custGeom>
            <a:avLst/>
            <a:gdLst/>
            <a:ahLst/>
            <a:cxnLst/>
            <a:rect l="l" t="t" r="r" b="b"/>
            <a:pathLst>
              <a:path w="32398" h="46114" extrusionOk="0">
                <a:moveTo>
                  <a:pt x="0" y="0"/>
                </a:moveTo>
                <a:lnTo>
                  <a:pt x="0" y="46113"/>
                </a:lnTo>
                <a:lnTo>
                  <a:pt x="23384" y="22729"/>
                </a:lnTo>
                <a:lnTo>
                  <a:pt x="25754" y="20372"/>
                </a:lnTo>
                <a:lnTo>
                  <a:pt x="32397" y="13728"/>
                </a:lnTo>
                <a:cubicBezTo>
                  <a:pt x="24158" y="5299"/>
                  <a:pt x="12692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Google Shape;1033;p36">
            <a:extLst>
              <a:ext uri="{FF2B5EF4-FFF2-40B4-BE49-F238E27FC236}">
                <a16:creationId xmlns:a16="http://schemas.microsoft.com/office/drawing/2014/main" id="{38AB142F-95E7-DDCF-FF47-BD03F62EA48A}"/>
              </a:ext>
            </a:extLst>
          </p:cNvPr>
          <p:cNvSpPr/>
          <p:nvPr/>
        </p:nvSpPr>
        <p:spPr>
          <a:xfrm>
            <a:off x="4215993" y="5782328"/>
            <a:ext cx="4879062" cy="979983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Often the applicant creditworthiness counts more than the project risk/ profitability</a:t>
            </a:r>
          </a:p>
        </p:txBody>
      </p:sp>
      <p:sp>
        <p:nvSpPr>
          <p:cNvPr id="32" name="Google Shape;1034;p36">
            <a:extLst>
              <a:ext uri="{FF2B5EF4-FFF2-40B4-BE49-F238E27FC236}">
                <a16:creationId xmlns:a16="http://schemas.microsoft.com/office/drawing/2014/main" id="{CBAF2138-FE1A-8DAD-3D30-089E54FC9438}"/>
              </a:ext>
            </a:extLst>
          </p:cNvPr>
          <p:cNvSpPr/>
          <p:nvPr/>
        </p:nvSpPr>
        <p:spPr>
          <a:xfrm>
            <a:off x="3171230" y="5755230"/>
            <a:ext cx="6022631" cy="1007940"/>
          </a:xfrm>
          <a:custGeom>
            <a:avLst/>
            <a:gdLst/>
            <a:ahLst/>
            <a:cxnLst/>
            <a:rect l="l" t="t" r="r" b="b"/>
            <a:pathLst>
              <a:path w="126517" h="27004" extrusionOk="0">
                <a:moveTo>
                  <a:pt x="2632" y="1"/>
                </a:moveTo>
                <a:lnTo>
                  <a:pt x="0" y="2632"/>
                </a:lnTo>
                <a:lnTo>
                  <a:pt x="24384" y="26968"/>
                </a:lnTo>
                <a:lnTo>
                  <a:pt x="24384" y="27004"/>
                </a:lnTo>
                <a:lnTo>
                  <a:pt x="117575" y="27004"/>
                </a:lnTo>
                <a:lnTo>
                  <a:pt x="126516" y="14193"/>
                </a:lnTo>
                <a:lnTo>
                  <a:pt x="117575" y="810"/>
                </a:lnTo>
                <a:lnTo>
                  <a:pt x="112884" y="810"/>
                </a:lnTo>
                <a:lnTo>
                  <a:pt x="121980" y="14157"/>
                </a:lnTo>
                <a:lnTo>
                  <a:pt x="115622" y="23277"/>
                </a:lnTo>
                <a:lnTo>
                  <a:pt x="25885" y="23277"/>
                </a:lnTo>
                <a:lnTo>
                  <a:pt x="26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Google Shape;1035;p36">
            <a:extLst>
              <a:ext uri="{FF2B5EF4-FFF2-40B4-BE49-F238E27FC236}">
                <a16:creationId xmlns:a16="http://schemas.microsoft.com/office/drawing/2014/main" id="{654DD153-F9B7-F6EC-9B4A-6ADC220EA1F6}"/>
              </a:ext>
            </a:extLst>
          </p:cNvPr>
          <p:cNvSpPr/>
          <p:nvPr/>
        </p:nvSpPr>
        <p:spPr>
          <a:xfrm>
            <a:off x="3054136" y="4532929"/>
            <a:ext cx="1220600" cy="1683422"/>
          </a:xfrm>
          <a:custGeom>
            <a:avLst/>
            <a:gdLst/>
            <a:ahLst/>
            <a:cxnLst/>
            <a:rect l="l" t="t" r="r" b="b"/>
            <a:pathLst>
              <a:path w="31898" h="45101" extrusionOk="0">
                <a:moveTo>
                  <a:pt x="0" y="0"/>
                </a:moveTo>
                <a:lnTo>
                  <a:pt x="0" y="45101"/>
                </a:lnTo>
                <a:cubicBezTo>
                  <a:pt x="12431" y="45041"/>
                  <a:pt x="23694" y="40017"/>
                  <a:pt x="31897" y="318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1040;p36">
            <a:extLst>
              <a:ext uri="{FF2B5EF4-FFF2-40B4-BE49-F238E27FC236}">
                <a16:creationId xmlns:a16="http://schemas.microsoft.com/office/drawing/2014/main" id="{65A37B39-94D3-DB63-24FA-32D5795E7540}"/>
              </a:ext>
            </a:extLst>
          </p:cNvPr>
          <p:cNvSpPr/>
          <p:nvPr/>
        </p:nvSpPr>
        <p:spPr>
          <a:xfrm>
            <a:off x="5109456" y="2914565"/>
            <a:ext cx="5131793" cy="979536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common: Equity Investments, Green Bonds, Green Leasing, on bill financing</a:t>
            </a:r>
          </a:p>
        </p:txBody>
      </p:sp>
      <p:sp>
        <p:nvSpPr>
          <p:cNvPr id="39" name="Google Shape;1041;p36">
            <a:extLst>
              <a:ext uri="{FF2B5EF4-FFF2-40B4-BE49-F238E27FC236}">
                <a16:creationId xmlns:a16="http://schemas.microsoft.com/office/drawing/2014/main" id="{1340117C-45A1-DBC3-D941-04ED28B3D1F1}"/>
              </a:ext>
            </a:extLst>
          </p:cNvPr>
          <p:cNvSpPr/>
          <p:nvPr/>
        </p:nvSpPr>
        <p:spPr>
          <a:xfrm>
            <a:off x="4311586" y="2914565"/>
            <a:ext cx="5861114" cy="979536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Google Shape;1042;p36">
            <a:extLst>
              <a:ext uri="{FF2B5EF4-FFF2-40B4-BE49-F238E27FC236}">
                <a16:creationId xmlns:a16="http://schemas.microsoft.com/office/drawing/2014/main" id="{A269777E-D1A2-FB29-D1C3-7ABE4EDAB54A}"/>
              </a:ext>
            </a:extLst>
          </p:cNvPr>
          <p:cNvSpPr/>
          <p:nvPr/>
        </p:nvSpPr>
        <p:spPr>
          <a:xfrm>
            <a:off x="3047786" y="3323691"/>
            <a:ext cx="1737225" cy="1209275"/>
          </a:xfrm>
          <a:custGeom>
            <a:avLst/>
            <a:gdLst/>
            <a:ahLst/>
            <a:cxnLst/>
            <a:rect l="l" t="t" r="r" b="b"/>
            <a:pathLst>
              <a:path w="45399" h="32398" extrusionOk="0">
                <a:moveTo>
                  <a:pt x="32397" y="0"/>
                </a:moveTo>
                <a:lnTo>
                  <a:pt x="0" y="32397"/>
                </a:lnTo>
                <a:lnTo>
                  <a:pt x="45387" y="32397"/>
                </a:lnTo>
                <a:cubicBezTo>
                  <a:pt x="45399" y="32231"/>
                  <a:pt x="45399" y="32064"/>
                  <a:pt x="45399" y="31897"/>
                </a:cubicBezTo>
                <a:cubicBezTo>
                  <a:pt x="45399" y="19479"/>
                  <a:pt x="40434" y="8228"/>
                  <a:pt x="32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Google Shape;1047;p36">
            <a:extLst>
              <a:ext uri="{FF2B5EF4-FFF2-40B4-BE49-F238E27FC236}">
                <a16:creationId xmlns:a16="http://schemas.microsoft.com/office/drawing/2014/main" id="{A882C1CC-094D-FCA5-BE33-C47AF746F81B}"/>
              </a:ext>
            </a:extLst>
          </p:cNvPr>
          <p:cNvSpPr/>
          <p:nvPr/>
        </p:nvSpPr>
        <p:spPr>
          <a:xfrm>
            <a:off x="5021323" y="4441107"/>
            <a:ext cx="5057171" cy="979535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investments are negotiated on an individual basis and use mostly a combination of venture capital and other sources</a:t>
            </a:r>
          </a:p>
        </p:txBody>
      </p:sp>
      <p:sp>
        <p:nvSpPr>
          <p:cNvPr id="46" name="Google Shape;1048;p36">
            <a:extLst>
              <a:ext uri="{FF2B5EF4-FFF2-40B4-BE49-F238E27FC236}">
                <a16:creationId xmlns:a16="http://schemas.microsoft.com/office/drawing/2014/main" id="{9739162E-7381-BA73-1478-549460C54452}"/>
              </a:ext>
            </a:extLst>
          </p:cNvPr>
          <p:cNvSpPr/>
          <p:nvPr/>
        </p:nvSpPr>
        <p:spPr>
          <a:xfrm>
            <a:off x="4311586" y="4441107"/>
            <a:ext cx="5861114" cy="979535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Google Shape;1049;p36">
            <a:extLst>
              <a:ext uri="{FF2B5EF4-FFF2-40B4-BE49-F238E27FC236}">
                <a16:creationId xmlns:a16="http://schemas.microsoft.com/office/drawing/2014/main" id="{31354405-C3BE-5F7C-4D40-4B85BC309D1D}"/>
              </a:ext>
            </a:extLst>
          </p:cNvPr>
          <p:cNvSpPr/>
          <p:nvPr/>
        </p:nvSpPr>
        <p:spPr>
          <a:xfrm>
            <a:off x="3054136" y="4532928"/>
            <a:ext cx="1736766" cy="1190575"/>
          </a:xfrm>
          <a:custGeom>
            <a:avLst/>
            <a:gdLst/>
            <a:ahLst/>
            <a:cxnLst/>
            <a:rect l="l" t="t" r="r" b="b"/>
            <a:pathLst>
              <a:path w="45387" h="31897" extrusionOk="0">
                <a:moveTo>
                  <a:pt x="0" y="0"/>
                </a:moveTo>
                <a:lnTo>
                  <a:pt x="31897" y="31897"/>
                </a:lnTo>
                <a:cubicBezTo>
                  <a:pt x="40124" y="23741"/>
                  <a:pt x="45256" y="12478"/>
                  <a:pt x="45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Google Shape;1051;p36">
            <a:extLst>
              <a:ext uri="{FF2B5EF4-FFF2-40B4-BE49-F238E27FC236}">
                <a16:creationId xmlns:a16="http://schemas.microsoft.com/office/drawing/2014/main" id="{1EECD71B-8D1B-33EA-4CED-3D8B7E4AE10A}"/>
              </a:ext>
            </a:extLst>
          </p:cNvPr>
          <p:cNvSpPr/>
          <p:nvPr/>
        </p:nvSpPr>
        <p:spPr>
          <a:xfrm>
            <a:off x="2027658" y="3520546"/>
            <a:ext cx="2037038" cy="1986991"/>
          </a:xfrm>
          <a:custGeom>
            <a:avLst/>
            <a:gdLst/>
            <a:ahLst/>
            <a:cxnLst/>
            <a:rect l="l" t="t" r="r" b="b"/>
            <a:pathLst>
              <a:path w="53234" h="53234" extrusionOk="0">
                <a:moveTo>
                  <a:pt x="26611" y="1"/>
                </a:moveTo>
                <a:cubicBezTo>
                  <a:pt x="11919" y="1"/>
                  <a:pt x="1" y="11919"/>
                  <a:pt x="1" y="26623"/>
                </a:cubicBezTo>
                <a:cubicBezTo>
                  <a:pt x="1" y="40756"/>
                  <a:pt x="11002" y="52317"/>
                  <a:pt x="24920" y="53186"/>
                </a:cubicBezTo>
                <a:cubicBezTo>
                  <a:pt x="25480" y="53222"/>
                  <a:pt x="26051" y="53234"/>
                  <a:pt x="26611" y="53234"/>
                </a:cubicBezTo>
                <a:cubicBezTo>
                  <a:pt x="41315" y="53234"/>
                  <a:pt x="53233" y="41315"/>
                  <a:pt x="53233" y="26623"/>
                </a:cubicBezTo>
                <a:cubicBezTo>
                  <a:pt x="53233" y="17098"/>
                  <a:pt x="48245" y="8740"/>
                  <a:pt x="40732" y="4037"/>
                </a:cubicBezTo>
                <a:cubicBezTo>
                  <a:pt x="36636" y="1477"/>
                  <a:pt x="31802" y="1"/>
                  <a:pt x="26611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Private </a:t>
            </a:r>
            <a:b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Instruments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5B1EB-BE86-FCC1-3109-9B1680E8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9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8" grpId="0" animBg="1"/>
      <p:bldP spid="38" grpId="0" animBg="1"/>
      <p:bldP spid="39" grpId="0" animBg="1"/>
      <p:bldP spid="35" grpId="0" animBg="1"/>
      <p:bldP spid="45" grpId="0" animBg="1"/>
      <p:bldP spid="46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98ffc1d-744c-4054-9e70-1ab4757161d7">
      <Terms xmlns="http://schemas.microsoft.com/office/infopath/2007/PartnerControls"/>
    </lcf76f155ced4ddcb4097134ff3c332f>
    <TaxCatchAll xmlns="7bfb24e2-620e-4b6e-ad22-e1874fec26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98F11D55A9C4ABA28F5BA87D12BE5" ma:contentTypeVersion="14" ma:contentTypeDescription="Create a new document." ma:contentTypeScope="" ma:versionID="859aa8bf7a8dc8d2a0e0a7a21aa5d7cc">
  <xsd:schema xmlns:xsd="http://www.w3.org/2001/XMLSchema" xmlns:xs="http://www.w3.org/2001/XMLSchema" xmlns:p="http://schemas.microsoft.com/office/2006/metadata/properties" xmlns:ns2="198ffc1d-744c-4054-9e70-1ab4757161d7" xmlns:ns3="7bfb24e2-620e-4b6e-ad22-e1874fec2633" targetNamespace="http://schemas.microsoft.com/office/2006/metadata/properties" ma:root="true" ma:fieldsID="89a2e0e5a147f784fd5e1ada976831fd" ns2:_="" ns3:_="">
    <xsd:import namespace="198ffc1d-744c-4054-9e70-1ab4757161d7"/>
    <xsd:import namespace="7bfb24e2-620e-4b6e-ad22-e1874fec26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8ffc1d-744c-4054-9e70-1ab475716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edd1c77-ecac-4adc-8928-a4b79cad4f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fb24e2-620e-4b6e-ad22-e1874fec263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b4f484a-3fb0-4fd0-a6ca-2b7511443b9e}" ma:internalName="TaxCatchAll" ma:showField="CatchAllData" ma:web="7bfb24e2-620e-4b6e-ad22-e1874fec26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DB00C-0C38-4593-B436-39ADD8D1A4B1}">
  <ds:schemaRefs>
    <ds:schemaRef ds:uri="http://purl.org/dc/dcmitype/"/>
    <ds:schemaRef ds:uri="http://schemas.microsoft.com/office/2006/metadata/properties"/>
    <ds:schemaRef ds:uri="32717d73-e7ff-45b6-98af-64ed684204e1"/>
    <ds:schemaRef ds:uri="http://schemas.microsoft.com/office/2006/documentManagement/types"/>
    <ds:schemaRef ds:uri="http://www.w3.org/XML/1998/namespace"/>
    <ds:schemaRef ds:uri="545df09a-fe77-49d0-a1d7-b2159356907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198ffc1d-744c-4054-9e70-1ab4757161d7"/>
    <ds:schemaRef ds:uri="7bfb24e2-620e-4b6e-ad22-e1874fec2633"/>
  </ds:schemaRefs>
</ds:datastoreItem>
</file>

<file path=customXml/itemProps2.xml><?xml version="1.0" encoding="utf-8"?>
<ds:datastoreItem xmlns:ds="http://schemas.openxmlformats.org/officeDocument/2006/customXml" ds:itemID="{52E9D964-F1E6-4157-9E3E-26D2C009AD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98CC02-197F-486F-BB59-EDB8AA672A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8ffc1d-744c-4054-9e70-1ab4757161d7"/>
    <ds:schemaRef ds:uri="7bfb24e2-620e-4b6e-ad22-e1874fec26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1539</Words>
  <Application>Microsoft Office PowerPoint</Application>
  <PresentationFormat>Widescreen</PresentationFormat>
  <Paragraphs>218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Fira Sans Extra Condensed Medium</vt:lpstr>
      <vt:lpstr>Open Sans SemiCondensed Light</vt:lpstr>
      <vt:lpstr>Roboto</vt:lpstr>
      <vt:lpstr>Times New Roman</vt:lpstr>
      <vt:lpstr>Wingdings</vt:lpstr>
      <vt:lpstr>Office Theme</vt:lpstr>
      <vt:lpstr>1_Office Theme</vt:lpstr>
      <vt:lpstr>Financing District Heating and Cooling</vt:lpstr>
      <vt:lpstr>Table of contents</vt:lpstr>
      <vt:lpstr>Financing DHC: Factors to consider</vt:lpstr>
      <vt:lpstr>Project Financing for DHC</vt:lpstr>
      <vt:lpstr>Financing DHC Projects</vt:lpstr>
      <vt:lpstr>Financing Geothermal Projects</vt:lpstr>
      <vt:lpstr>Geothermal Projects Risk Curve</vt:lpstr>
      <vt:lpstr>Public Incentives</vt:lpstr>
      <vt:lpstr>Private Capital</vt:lpstr>
      <vt:lpstr>Financing as a main barrier</vt:lpstr>
      <vt:lpstr>Mapping Overview</vt:lpstr>
      <vt:lpstr>Types of Instrument and Sectors</vt:lpstr>
      <vt:lpstr>Financing Instruments for Building Decarbonization</vt:lpstr>
      <vt:lpstr>Lessons Learned #1</vt:lpstr>
      <vt:lpstr>Lessons Learned #2</vt:lpstr>
      <vt:lpstr>One-Stop Shops (OSS)</vt:lpstr>
      <vt:lpstr>Heat Purchase Agreement (HPA)</vt:lpstr>
      <vt:lpstr>CoolLIFE</vt:lpstr>
      <vt:lpstr>SAPHEA</vt:lpstr>
      <vt:lpstr>Resources</vt:lpstr>
      <vt:lpstr>Feedback Survey</vt:lpstr>
      <vt:lpstr>Practical Exercise</vt:lpstr>
      <vt:lpstr>PowerPoint Presentation</vt:lpstr>
      <vt:lpstr>Geothermal Stakeholders and  Investment</vt:lpstr>
      <vt:lpstr>Blended Finance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IFC - Shallow Geothermal Planning, Business Models, Financing, and Policy</dc:title>
  <dc:creator>Giulia Conforto</dc:creator>
  <cp:lastModifiedBy>Giulia Conforto</cp:lastModifiedBy>
  <cp:revision>58</cp:revision>
  <dcterms:created xsi:type="dcterms:W3CDTF">2022-04-08T15:40:07Z</dcterms:created>
  <dcterms:modified xsi:type="dcterms:W3CDTF">2025-04-01T10:26:42Z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0x0101000EB98F11D55A9C4ABA28F5BA87D12BE5</vt:lpwstr>
  </property>
  <property fmtid="{D5CDD505-2E9C-101B-9397-08002B2CF9AE}" pid="3" name="MediaServiceImageTags">
    <vt:lpwstr/>
  </property>
</Properties>
</file>